
<file path=[Content_Types].xml><?xml version="1.0" encoding="utf-8"?>
<Types xmlns="http://schemas.openxmlformats.org/package/2006/content-types">
  <Default Extension="bin" ContentType="application/vnd.openxmlformats-officedocument.oleObject"/>
  <Default Extension="fntdata" ContentType="application/x-fontdata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6"/>
  </p:notesMasterIdLst>
  <p:sldIdLst>
    <p:sldId id="776" r:id="rId2"/>
    <p:sldId id="663" r:id="rId3"/>
    <p:sldId id="849" r:id="rId4"/>
    <p:sldId id="852" r:id="rId5"/>
    <p:sldId id="848" r:id="rId6"/>
    <p:sldId id="853" r:id="rId7"/>
    <p:sldId id="812" r:id="rId8"/>
    <p:sldId id="850" r:id="rId9"/>
    <p:sldId id="813" r:id="rId10"/>
    <p:sldId id="814" r:id="rId11"/>
    <p:sldId id="838" r:id="rId12"/>
    <p:sldId id="839" r:id="rId13"/>
    <p:sldId id="837" r:id="rId14"/>
    <p:sldId id="815" r:id="rId15"/>
    <p:sldId id="816" r:id="rId16"/>
    <p:sldId id="817" r:id="rId17"/>
    <p:sldId id="845" r:id="rId18"/>
    <p:sldId id="818" r:id="rId19"/>
    <p:sldId id="821" r:id="rId20"/>
    <p:sldId id="841" r:id="rId21"/>
    <p:sldId id="842" r:id="rId22"/>
    <p:sldId id="851" r:id="rId23"/>
    <p:sldId id="843" r:id="rId24"/>
    <p:sldId id="840" r:id="rId25"/>
    <p:sldId id="836" r:id="rId26"/>
    <p:sldId id="829" r:id="rId27"/>
    <p:sldId id="819" r:id="rId28"/>
    <p:sldId id="822" r:id="rId29"/>
    <p:sldId id="825" r:id="rId30"/>
    <p:sldId id="823" r:id="rId31"/>
    <p:sldId id="806" r:id="rId32"/>
    <p:sldId id="804" r:id="rId33"/>
    <p:sldId id="827" r:id="rId34"/>
    <p:sldId id="798" r:id="rId35"/>
    <p:sldId id="799" r:id="rId36"/>
    <p:sldId id="833" r:id="rId37"/>
    <p:sldId id="768" r:id="rId38"/>
    <p:sldId id="830" r:id="rId39"/>
    <p:sldId id="792" r:id="rId40"/>
    <p:sldId id="734" r:id="rId41"/>
    <p:sldId id="770" r:id="rId42"/>
    <p:sldId id="846" r:id="rId43"/>
    <p:sldId id="847" r:id="rId44"/>
    <p:sldId id="771" r:id="rId45"/>
  </p:sldIdLst>
  <p:sldSz cx="12192000" cy="6858000"/>
  <p:notesSz cx="7010400" cy="9296400"/>
  <p:embeddedFontLst>
    <p:embeddedFont>
      <p:font typeface="Calibri" panose="020F0502020204030204" pitchFamily="34" charset="0"/>
      <p:regular r:id="rId47"/>
      <p:bold r:id="rId48"/>
      <p:italic r:id="rId49"/>
      <p:boldItalic r:id="rId50"/>
    </p:embeddedFont>
    <p:embeddedFont>
      <p:font typeface="Calibri Light" panose="020F0302020204030204" pitchFamily="34" charset="0"/>
      <p:regular r:id="rId51"/>
      <p:italic r:id="rId52"/>
    </p:embeddedFont>
    <p:embeddedFont>
      <p:font typeface="Cambria Math" panose="02040503050406030204" pitchFamily="18" charset="0"/>
      <p:regular r:id="rId5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at Virtue" initials="PV" lastIdx="1" clrIdx="0">
    <p:extLst>
      <p:ext uri="{19B8F6BF-5375-455C-9EA6-DF929625EA0E}">
        <p15:presenceInfo xmlns:p15="http://schemas.microsoft.com/office/powerpoint/2012/main" userId="aff125923c56321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104F9C"/>
    <a:srgbClr val="EA9999"/>
    <a:srgbClr val="D600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114" autoAdjust="0"/>
    <p:restoredTop sz="96684" autoAdjust="0"/>
  </p:normalViewPr>
  <p:slideViewPr>
    <p:cSldViewPr snapToGrid="0">
      <p:cViewPr varScale="1">
        <p:scale>
          <a:sx n="117" d="100"/>
          <a:sy n="117" d="100"/>
        </p:scale>
        <p:origin x="378" y="11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1.fntdata"/><Relationship Id="rId50" Type="http://schemas.openxmlformats.org/officeDocument/2006/relationships/font" Target="fonts/font4.fntdata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7.fntdata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3.fntdata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2.fntdata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font" Target="fonts/font5.fntdata"/><Relationship Id="rId3" Type="http://schemas.openxmlformats.org/officeDocument/2006/relationships/slide" Target="slides/slide2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4.png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10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ov>
</file>

<file path=ppt/media/media5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9BBF5E2F-2EA4-4BED-BDB7-3263066D10D9}" type="datetimeFigureOut">
              <a:rPr lang="en-US" smtClean="0"/>
              <a:t>3/21/2019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061C2587-C0BF-41B9-B0FA-D76263C040D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23418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51F94F5-58D1-42ED-AB38-DD97D2E49478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8731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751138" y="533400"/>
            <a:ext cx="4732337" cy="2662238"/>
          </a:xfrm>
          <a:ln/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>
                <a:ea typeface="ＭＳ Ｐゴシック" pitchFamily="34" charset="-128"/>
              </a:rPr>
              <a:t>Show robot-soccer learning to walk videos (UT Austin): </a:t>
            </a:r>
          </a:p>
          <a:p>
            <a:endParaRPr lang="en-US">
              <a:ea typeface="ＭＳ Ｐゴシック" pitchFamily="34" charset="-128"/>
            </a:endParaRPr>
          </a:p>
          <a:p>
            <a:r>
              <a:rPr lang="en-US">
                <a:ea typeface="ＭＳ Ｐゴシック" pitchFamily="34" charset="-128"/>
              </a:rPr>
              <a:t>? Show snake robot:</a:t>
            </a:r>
          </a:p>
          <a:p>
            <a:endParaRPr lang="en-US">
              <a:ea typeface="ＭＳ Ｐゴシック" pitchFamily="34" charset="-128"/>
            </a:endParaRPr>
          </a:p>
          <a:p>
            <a:endParaRPr lang="en-US">
              <a:ea typeface="ＭＳ Ｐゴシック" pitchFamily="34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AA0BDA5-4DBB-452F-A4B9-087719DC60F0}" type="slidenum">
              <a:rPr lang="en-US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5869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2751138" y="533400"/>
            <a:ext cx="4732337" cy="2662238"/>
          </a:xfrm>
          <a:ln/>
        </p:spPr>
      </p:sp>
      <p:sp>
        <p:nvSpPr>
          <p:cNvPr id="20482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>
                <a:ea typeface="ＭＳ Ｐゴシック" pitchFamily="34" charset="-128"/>
              </a:rPr>
              <a:t>Peter Stone,</a:t>
            </a:r>
            <a:r>
              <a:rPr lang="en-US" baseline="0" dirty="0">
                <a:ea typeface="ＭＳ Ｐゴシック" pitchFamily="34" charset="-128"/>
              </a:rPr>
              <a:t> Austin</a:t>
            </a:r>
            <a:endParaRPr lang="en-US" dirty="0"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285118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751138" y="533400"/>
            <a:ext cx="4732337" cy="26622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134953A-E847-4B81-A1EE-12E7BBF0FEFD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0674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751138" y="533400"/>
            <a:ext cx="4732337" cy="26622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At times no reward accumulated at all, just sitting still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134953A-E847-4B81-A1EE-12E7BBF0FEFD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6677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CBC037-32FA-4360-ABE3-07627B2BC3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505A9D-A4AF-4C69-803F-B3FD8FE7AA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63624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04AEEE-3587-4C7D-BAA3-0C3E401F3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8654F2-609F-41BE-BF94-9566C0BCC8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FEAD64-81FE-45C7-87BE-C99041D876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C3EB89-3411-4E32-9B86-664EF2A4EA09}" type="datetimeFigureOut">
              <a:rPr lang="en-US" smtClean="0"/>
              <a:t>3/21/2019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C9082A-2241-44ED-B9AD-9750B21A6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710290-45AC-4A7C-9A77-667E4B9CF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6742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D5DDBF4-DC75-4000-B4CD-4560FF8BCA5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38E350-8C93-428E-9B85-FE7F21988F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B2166D-1728-4813-9139-87CA01351A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C3EB89-3411-4E32-9B86-664EF2A4EA09}" type="datetimeFigureOut">
              <a:rPr lang="en-US" smtClean="0"/>
              <a:t>3/21/2019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F9C6B2-CD29-4F7A-8C8F-E7523A74F3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4A101A-1A5F-4B8A-B35C-38FD5CC03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8803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15EC7-C509-45E9-A595-C7C08F504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099" y="367131"/>
            <a:ext cx="10515600" cy="627812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B61D1F-B34A-4BF8-908F-7A23699398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099" y="1113178"/>
            <a:ext cx="10515600" cy="2039539"/>
          </a:xfrm>
          <a:prstGeom prst="rect">
            <a:avLst/>
          </a:prstGeom>
        </p:spPr>
        <p:txBody>
          <a:bodyPr/>
          <a:lstStyle>
            <a:lvl1pPr marL="0" indent="0">
              <a:buFont typeface="Wingdings" panose="05000000000000000000" pitchFamily="2" charset="2"/>
              <a:buNone/>
              <a:defRPr>
                <a:solidFill>
                  <a:schemeClr val="accent1">
                    <a:lumMod val="75000"/>
                  </a:schemeClr>
                </a:solidFill>
              </a:defRPr>
            </a:lvl1pPr>
            <a:lvl2pPr marL="230188" indent="-230188">
              <a:buFont typeface="Wingdings" panose="05000000000000000000" pitchFamily="2" charset="2"/>
              <a:buChar char="§"/>
              <a:defRPr/>
            </a:lvl2pPr>
            <a:lvl3pPr marL="460375" indent="-230188">
              <a:buFont typeface="Wingdings" panose="05000000000000000000" pitchFamily="2" charset="2"/>
              <a:buChar char="§"/>
              <a:defRPr/>
            </a:lvl3pPr>
            <a:lvl4pPr marL="684213" indent="-223838">
              <a:buFont typeface="Wingdings" panose="05000000000000000000" pitchFamily="2" charset="2"/>
              <a:buChar char="§"/>
              <a:defRPr/>
            </a:lvl4pPr>
            <a:lvl5pPr marL="914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16F6A89D-691A-4F7C-98F1-F0C593DCAC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96837" y="6362388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4E5DC575-B3DA-4894-AC1D-D96F1860F14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97559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8BDF3-C675-4FE4-A910-AC4D96386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1E326A-32E2-4FAA-B286-2C7318FA99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11D807-F2AA-4847-A712-DB46B5082E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C3EB89-3411-4E32-9B86-664EF2A4EA09}" type="datetimeFigureOut">
              <a:rPr lang="en-US" smtClean="0"/>
              <a:t>3/21/2019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18B119-C720-495E-B60C-22CBB6586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E2A286-1540-4D00-A534-703021A3B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6834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5E853-5CAF-42AD-AB47-7F5A49B7B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0D8E34-F3E7-4F97-A3DF-30EEE989C0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8AB9D5-42F1-4DA5-90B3-823D47216A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876C05-7108-4656-9F43-674919BEE9B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C3EB89-3411-4E32-9B86-664EF2A4EA09}" type="datetimeFigureOut">
              <a:rPr lang="en-US" smtClean="0"/>
              <a:t>3/21/2019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57A914-9DAA-4AE9-A76A-42447258A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C0452A-1F51-42B5-8497-BB68481ED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0135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8A46B-388C-4D77-BE61-52E7B1C913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6ECDA0-3BD6-450B-8B96-C3684DC875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D6CCF2-765D-4D39-83E7-42743CE9E7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9ECD599-93B8-46A3-9EF0-230980A89B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D0E1B5-5F66-4EE8-9EE1-86A03BA8AD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4E6235-3EAC-4DFF-9A14-1ADA715CC2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C3EB89-3411-4E32-9B86-664EF2A4EA09}" type="datetimeFigureOut">
              <a:rPr lang="en-US" smtClean="0"/>
              <a:t>3/21/2019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132BF57-DA9A-4492-A076-AB71F5BE9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B5FCD9-5D4E-4E57-9402-7599F9885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636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00DDE-4BCF-4525-91BE-72A54FC8C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F6FE61-20C8-49B5-BF10-C0DCB24C67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C3EB89-3411-4E32-9B86-664EF2A4EA09}" type="datetimeFigureOut">
              <a:rPr lang="en-US" smtClean="0"/>
              <a:t>3/21/2019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D4D872-320C-4D19-B900-0E59609A4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0B071D-2650-40F5-8B1E-46DF9DB8D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71774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A747EB5-7CA0-4A83-9D1B-19C1436051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C3EB89-3411-4E32-9B86-664EF2A4EA09}" type="datetimeFigureOut">
              <a:rPr lang="en-US" smtClean="0"/>
              <a:t>3/21/2019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32C3624-E3A1-4C8A-95B8-43FE56CEE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65764B-81AF-4873-8E85-B90AF3207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11246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7F3DD2-9E90-4EBF-9B07-2194BDC33C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E8BFE9-2F23-4BCD-B60A-0983EBBCEB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95FE31-2336-4B0E-BC8F-3572FA6EC2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DFD6EC-511A-455D-8BD9-982DE4390A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C3EB89-3411-4E32-9B86-664EF2A4EA09}" type="datetimeFigureOut">
              <a:rPr lang="en-US" smtClean="0"/>
              <a:t>3/21/2019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67B1AA-215E-4D2A-873E-12B2C91049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5E25FC-1B80-4F9E-AB2D-C76EBB645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763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39F35-1611-42F7-A008-1247A6AC1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268273-8ED8-4A31-9442-466BDD24B8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6F42B4-A61A-4FDA-B0DC-F40834BD8E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D9FEBD-503F-464B-B22C-555050B32A4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C3EB89-3411-4E32-9B86-664EF2A4EA09}" type="datetimeFigureOut">
              <a:rPr lang="en-US" smtClean="0"/>
              <a:t>3/21/2019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AC58AB-1586-418B-A030-C9B1CABED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CF43F4-342D-4F33-99B8-27ACFF6C0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80466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8823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wmv"/><Relationship Id="rId1" Type="http://schemas.microsoft.com/office/2007/relationships/media" Target="../media/media5.wmv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4.png"/><Relationship Id="rId4" Type="http://schemas.openxmlformats.org/officeDocument/2006/relationships/oleObject" Target="../embeddings/oleObject1.bin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2.pn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tags" Target="../tags/tag9.xml"/><Relationship Id="rId7" Type="http://schemas.openxmlformats.org/officeDocument/2006/relationships/image" Target="../media/image23.png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slideLayout" Target="../slideLayouts/slideLayout2.xml"/><Relationship Id="rId11" Type="http://schemas.openxmlformats.org/officeDocument/2006/relationships/image" Target="../media/image27.png"/><Relationship Id="rId5" Type="http://schemas.openxmlformats.org/officeDocument/2006/relationships/tags" Target="../tags/tag11.xml"/><Relationship Id="rId10" Type="http://schemas.openxmlformats.org/officeDocument/2006/relationships/image" Target="../media/image26.png"/><Relationship Id="rId4" Type="http://schemas.openxmlformats.org/officeDocument/2006/relationships/tags" Target="../tags/tag10.xml"/><Relationship Id="rId9" Type="http://schemas.openxmlformats.org/officeDocument/2006/relationships/image" Target="../media/image25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13" Type="http://schemas.openxmlformats.org/officeDocument/2006/relationships/image" Target="../media/image32.png"/><Relationship Id="rId3" Type="http://schemas.openxmlformats.org/officeDocument/2006/relationships/tags" Target="../tags/tag16.xml"/><Relationship Id="rId7" Type="http://schemas.openxmlformats.org/officeDocument/2006/relationships/slideLayout" Target="../slideLayouts/slideLayout2.xml"/><Relationship Id="rId12" Type="http://schemas.openxmlformats.org/officeDocument/2006/relationships/image" Target="../media/image38.png"/><Relationship Id="rId2" Type="http://schemas.openxmlformats.org/officeDocument/2006/relationships/tags" Target="../tags/tag15.xml"/><Relationship Id="rId1" Type="http://schemas.openxmlformats.org/officeDocument/2006/relationships/tags" Target="../tags/tag14.xml"/><Relationship Id="rId6" Type="http://schemas.openxmlformats.org/officeDocument/2006/relationships/tags" Target="../tags/tag19.xml"/><Relationship Id="rId11" Type="http://schemas.openxmlformats.org/officeDocument/2006/relationships/image" Target="../media/image37.png"/><Relationship Id="rId5" Type="http://schemas.openxmlformats.org/officeDocument/2006/relationships/tags" Target="../tags/tag18.xml"/><Relationship Id="rId10" Type="http://schemas.openxmlformats.org/officeDocument/2006/relationships/image" Target="../media/image36.png"/><Relationship Id="rId4" Type="http://schemas.openxmlformats.org/officeDocument/2006/relationships/tags" Target="../tags/tag17.xml"/><Relationship Id="rId9" Type="http://schemas.openxmlformats.org/officeDocument/2006/relationships/image" Target="../media/image35.png"/><Relationship Id="rId14" Type="http://schemas.openxmlformats.org/officeDocument/2006/relationships/image" Target="../media/image39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tags" Target="../tags/tag22.xml"/><Relationship Id="rId7" Type="http://schemas.openxmlformats.org/officeDocument/2006/relationships/image" Target="../media/image43.png"/><Relationship Id="rId2" Type="http://schemas.openxmlformats.org/officeDocument/2006/relationships/tags" Target="../tags/tag21.xml"/><Relationship Id="rId1" Type="http://schemas.openxmlformats.org/officeDocument/2006/relationships/tags" Target="../tags/tag20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5.xml"/><Relationship Id="rId1" Type="http://schemas.openxmlformats.org/officeDocument/2006/relationships/tags" Target="../tags/tag24.xml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0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sv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7.xml"/><Relationship Id="rId1" Type="http://schemas.openxmlformats.org/officeDocument/2006/relationships/tags" Target="../tags/tag26.xml"/><Relationship Id="rId5" Type="http://schemas.openxmlformats.org/officeDocument/2006/relationships/image" Target="../media/image53.png"/><Relationship Id="rId4" Type="http://schemas.openxmlformats.org/officeDocument/2006/relationships/image" Target="../media/image52.png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png"/><Relationship Id="rId3" Type="http://schemas.openxmlformats.org/officeDocument/2006/relationships/tags" Target="../tags/tag29.xml"/><Relationship Id="rId7" Type="http://schemas.openxmlformats.org/officeDocument/2006/relationships/image" Target="../media/image55.png"/><Relationship Id="rId12" Type="http://schemas.openxmlformats.org/officeDocument/2006/relationships/image" Target="../media/image54.png"/><Relationship Id="rId2" Type="http://schemas.openxmlformats.org/officeDocument/2006/relationships/tags" Target="../tags/tag28.xml"/><Relationship Id="rId1" Type="http://schemas.openxmlformats.org/officeDocument/2006/relationships/vmlDrawing" Target="../drawings/vmlDrawing2.vml"/><Relationship Id="rId6" Type="http://schemas.openxmlformats.org/officeDocument/2006/relationships/slideLayout" Target="../slideLayouts/slideLayout2.xml"/><Relationship Id="rId11" Type="http://schemas.openxmlformats.org/officeDocument/2006/relationships/oleObject" Target="../embeddings/oleObject2.bin"/><Relationship Id="rId5" Type="http://schemas.openxmlformats.org/officeDocument/2006/relationships/tags" Target="../tags/tag31.xml"/><Relationship Id="rId10" Type="http://schemas.openxmlformats.org/officeDocument/2006/relationships/image" Target="../media/image53.png"/><Relationship Id="rId4" Type="http://schemas.openxmlformats.org/officeDocument/2006/relationships/tags" Target="../tags/tag30.xml"/><Relationship Id="rId9" Type="http://schemas.openxmlformats.org/officeDocument/2006/relationships/image" Target="../media/image57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2098" y="1113178"/>
            <a:ext cx="11242737" cy="5495689"/>
          </a:xfrm>
        </p:spPr>
        <p:txBody>
          <a:bodyPr/>
          <a:lstStyle/>
          <a:p>
            <a:r>
              <a:rPr lang="en-US" dirty="0"/>
              <a:t>Assignments: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HW7 </a:t>
            </a:r>
          </a:p>
          <a:p>
            <a:pPr marL="917575" lvl="2" indent="-457200"/>
            <a:r>
              <a:rPr lang="en-US" sz="2800" dirty="0"/>
              <a:t>Due Wed 3/20, 10 pm</a:t>
            </a:r>
            <a:endParaRPr lang="en-US" sz="3600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P4</a:t>
            </a:r>
          </a:p>
          <a:p>
            <a:pPr marL="917575" lvl="2" indent="-457200"/>
            <a:r>
              <a:rPr lang="en-US" sz="2800" dirty="0"/>
              <a:t>Due Thu 3/28, 10 pm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HW8</a:t>
            </a:r>
          </a:p>
          <a:p>
            <a:pPr marL="917575" lvl="2" indent="-457200"/>
            <a:r>
              <a:rPr lang="en-US" sz="2800" dirty="0"/>
              <a:t>Plan: Out tonight, due M 3/25 </a:t>
            </a:r>
          </a:p>
          <a:p>
            <a:pPr marL="917575" lvl="2" indent="-457200"/>
            <a:endParaRPr lang="en-US" sz="2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04127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 pitchFamily="34" charset="-128"/>
              </a:rPr>
              <a:t>Example: Learning to Walk</a:t>
            </a:r>
          </a:p>
        </p:txBody>
      </p:sp>
      <p:sp>
        <p:nvSpPr>
          <p:cNvPr id="19458" name="TextBox 5"/>
          <p:cNvSpPr txBox="1">
            <a:spLocks noChangeArrowheads="1"/>
          </p:cNvSpPr>
          <p:nvPr/>
        </p:nvSpPr>
        <p:spPr bwMode="auto">
          <a:xfrm>
            <a:off x="304800" y="4495800"/>
            <a:ext cx="32004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n-US" sz="2400" dirty="0">
                <a:latin typeface="Calibri" pitchFamily="34" charset="0"/>
              </a:rPr>
              <a:t>Initial</a:t>
            </a:r>
          </a:p>
        </p:txBody>
      </p:sp>
      <p:sp>
        <p:nvSpPr>
          <p:cNvPr id="19459" name="TextBox 6"/>
          <p:cNvSpPr txBox="1">
            <a:spLocks noChangeArrowheads="1"/>
          </p:cNvSpPr>
          <p:nvPr/>
        </p:nvSpPr>
        <p:spPr bwMode="auto">
          <a:xfrm>
            <a:off x="4219407" y="4491335"/>
            <a:ext cx="347679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Calibri" pitchFamily="34" charset="0"/>
              </a:rPr>
              <a:t>A Learning Trial</a:t>
            </a:r>
          </a:p>
        </p:txBody>
      </p:sp>
      <p:sp>
        <p:nvSpPr>
          <p:cNvPr id="19461" name="TextBox 9"/>
          <p:cNvSpPr txBox="1">
            <a:spLocks noChangeArrowheads="1"/>
          </p:cNvSpPr>
          <p:nvPr/>
        </p:nvSpPr>
        <p:spPr bwMode="auto">
          <a:xfrm>
            <a:off x="8352530" y="4491335"/>
            <a:ext cx="34290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Calibri" pitchFamily="34" charset="0"/>
              </a:rPr>
              <a:t>After Learning [1K Trials]</a:t>
            </a:r>
          </a:p>
        </p:txBody>
      </p:sp>
      <p:sp>
        <p:nvSpPr>
          <p:cNvPr id="19464" name="TextBox 12"/>
          <p:cNvSpPr txBox="1">
            <a:spLocks noChangeArrowheads="1"/>
          </p:cNvSpPr>
          <p:nvPr/>
        </p:nvSpPr>
        <p:spPr bwMode="auto">
          <a:xfrm>
            <a:off x="0" y="6457890"/>
            <a:ext cx="281094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dirty="0">
                <a:latin typeface="Calibri" pitchFamily="34" charset="0"/>
              </a:rPr>
              <a:t>[Kohl and Stone, ICRA 2004]</a:t>
            </a:r>
          </a:p>
        </p:txBody>
      </p:sp>
      <p:pic>
        <p:nvPicPr>
          <p:cNvPr id="13" name="AIBO WALK -- initial.mpeg" descr="/Users/pabbeel/Dropbox/work/Teaching/cs 188/CS188-lecture-materials/videos/rl/AIBO WALK -- initial.mpeg">
            <a:hlinkClick r:id="" action="ppaction://media"/>
          </p:cNvPr>
          <p:cNvPicPr>
            <a:picLocks noGrp="1" noRot="1"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57200" y="2039936"/>
            <a:ext cx="3173539" cy="2379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" name="AIBO WALK -- training-1.mpeg" descr="/Users/pabbeel/Dropbox/work/Teaching/cs 188/CS188-lecture-materials/videos/rl/AIBO WALK -- training-1.mpeg">
            <a:hlinkClick r:id="" action="ppaction://media"/>
          </p:cNvPr>
          <p:cNvPicPr>
            <a:picLocks noRot="1"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307890" y="2039936"/>
            <a:ext cx="3489911" cy="2379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" name="AIBO WALK -- finished.mpeg" descr="/Users/pabbeel/Dropbox/work/Teaching/cs 188/CS188-lecture-materials/videos/rl/AIBO WALK -- finished.mpeg">
            <a:hlinkClick r:id="" action="ppaction://media"/>
          </p:cNvPr>
          <p:cNvPicPr>
            <a:picLocks noRot="1" noChangeAspect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8454131" y="2044089"/>
            <a:ext cx="3458470" cy="23580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Learning to Walk</a:t>
            </a:r>
          </a:p>
        </p:txBody>
      </p:sp>
      <p:pic>
        <p:nvPicPr>
          <p:cNvPr id="5" name="AIBO WALK -- initial.mpeg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28900" y="1397000"/>
            <a:ext cx="6935788" cy="4729163"/>
          </a:xfrm>
        </p:spPr>
      </p:pic>
      <p:sp>
        <p:nvSpPr>
          <p:cNvPr id="4" name="TextBox 3"/>
          <p:cNvSpPr txBox="1"/>
          <p:nvPr/>
        </p:nvSpPr>
        <p:spPr>
          <a:xfrm>
            <a:off x="0" y="6172200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Calibri" pitchFamily="34" charset="0"/>
                <a:cs typeface="Calibri" pitchFamily="34" charset="0"/>
              </a:rPr>
              <a:t>Initial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218191" y="6488668"/>
            <a:ext cx="2798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Calibri"/>
                <a:cs typeface="Calibri"/>
              </a:rPr>
              <a:t>[Video: AIBO WALK – initial]</a:t>
            </a:r>
          </a:p>
        </p:txBody>
      </p:sp>
      <p:sp>
        <p:nvSpPr>
          <p:cNvPr id="7" name="TextBox 12"/>
          <p:cNvSpPr txBox="1">
            <a:spLocks noChangeArrowheads="1"/>
          </p:cNvSpPr>
          <p:nvPr/>
        </p:nvSpPr>
        <p:spPr bwMode="auto">
          <a:xfrm>
            <a:off x="0" y="6457890"/>
            <a:ext cx="281094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dirty="0">
                <a:latin typeface="Calibri" pitchFamily="34" charset="0"/>
              </a:rPr>
              <a:t>[Kohl and Stone, ICRA 2004]</a:t>
            </a:r>
          </a:p>
        </p:txBody>
      </p:sp>
    </p:spTree>
    <p:extLst>
      <p:ext uri="{BB962C8B-B14F-4D97-AF65-F5344CB8AC3E}">
        <p14:creationId xmlns:p14="http://schemas.microsoft.com/office/powerpoint/2010/main" val="4234412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69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Learning to Walk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172200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Calibri" pitchFamily="34" charset="0"/>
                <a:cs typeface="Calibri" pitchFamily="34" charset="0"/>
              </a:rPr>
              <a:t>Training</a:t>
            </a:r>
          </a:p>
        </p:txBody>
      </p:sp>
      <p:pic>
        <p:nvPicPr>
          <p:cNvPr id="5" name="AIBO WALK -- training-1.mpeg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67000" y="1371600"/>
            <a:ext cx="6706536" cy="457263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218191" y="6488668"/>
            <a:ext cx="30050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Calibri"/>
                <a:cs typeface="Calibri"/>
              </a:rPr>
              <a:t>[Video: AIBO WALK – training]</a:t>
            </a:r>
          </a:p>
        </p:txBody>
      </p:sp>
      <p:sp>
        <p:nvSpPr>
          <p:cNvPr id="7" name="TextBox 12"/>
          <p:cNvSpPr txBox="1">
            <a:spLocks noChangeArrowheads="1"/>
          </p:cNvSpPr>
          <p:nvPr/>
        </p:nvSpPr>
        <p:spPr bwMode="auto">
          <a:xfrm>
            <a:off x="0" y="6457890"/>
            <a:ext cx="281094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dirty="0">
                <a:latin typeface="Calibri" pitchFamily="34" charset="0"/>
              </a:rPr>
              <a:t>[Kohl and Stone, ICRA 2004]</a:t>
            </a:r>
          </a:p>
        </p:txBody>
      </p:sp>
    </p:spTree>
    <p:extLst>
      <p:ext uri="{BB962C8B-B14F-4D97-AF65-F5344CB8AC3E}">
        <p14:creationId xmlns:p14="http://schemas.microsoft.com/office/powerpoint/2010/main" val="3221966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Learning to Walk</a:t>
            </a:r>
          </a:p>
        </p:txBody>
      </p:sp>
      <p:pic>
        <p:nvPicPr>
          <p:cNvPr id="5" name="AIBO WALK -- finished.mpeg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66064" y="1371600"/>
            <a:ext cx="6706536" cy="457263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0" y="6172200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Calibri" pitchFamily="34" charset="0"/>
                <a:cs typeface="Calibri" pitchFamily="34" charset="0"/>
              </a:rPr>
              <a:t>Finished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218191" y="6488668"/>
            <a:ext cx="3050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Calibri"/>
                <a:cs typeface="Calibri"/>
              </a:rPr>
              <a:t>[Video: AIBO WALK – finished]</a:t>
            </a:r>
          </a:p>
        </p:txBody>
      </p:sp>
      <p:sp>
        <p:nvSpPr>
          <p:cNvPr id="7" name="TextBox 12"/>
          <p:cNvSpPr txBox="1">
            <a:spLocks noChangeArrowheads="1"/>
          </p:cNvSpPr>
          <p:nvPr/>
        </p:nvSpPr>
        <p:spPr bwMode="auto">
          <a:xfrm>
            <a:off x="0" y="6457890"/>
            <a:ext cx="281094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dirty="0">
                <a:latin typeface="Calibri" pitchFamily="34" charset="0"/>
              </a:rPr>
              <a:t>[Kohl and Stone, ICRA 2004]</a:t>
            </a:r>
          </a:p>
        </p:txBody>
      </p:sp>
    </p:spTree>
    <p:extLst>
      <p:ext uri="{BB962C8B-B14F-4D97-AF65-F5344CB8AC3E}">
        <p14:creationId xmlns:p14="http://schemas.microsoft.com/office/powerpoint/2010/main" val="4187308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 pitchFamily="34" charset="-128"/>
              </a:rPr>
              <a:t>Example: </a:t>
            </a:r>
            <a:r>
              <a:rPr lang="en-US" dirty="0" err="1">
                <a:ea typeface="ＭＳ Ｐゴシック" pitchFamily="34" charset="-128"/>
              </a:rPr>
              <a:t>Sidewinding</a:t>
            </a:r>
            <a:endParaRPr lang="en-US" dirty="0">
              <a:ea typeface="ＭＳ Ｐゴシック" pitchFamily="34" charset="-128"/>
            </a:endParaRPr>
          </a:p>
        </p:txBody>
      </p:sp>
      <p:sp>
        <p:nvSpPr>
          <p:cNvPr id="21508" name="TextBox 12"/>
          <p:cNvSpPr txBox="1">
            <a:spLocks noChangeArrowheads="1"/>
          </p:cNvSpPr>
          <p:nvPr/>
        </p:nvSpPr>
        <p:spPr bwMode="auto">
          <a:xfrm>
            <a:off x="0" y="6488668"/>
            <a:ext cx="1369927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dirty="0">
                <a:latin typeface="Calibri" pitchFamily="34" charset="0"/>
              </a:rPr>
              <a:t>[Andrew Ng]</a:t>
            </a:r>
          </a:p>
        </p:txBody>
      </p:sp>
      <p:pic>
        <p:nvPicPr>
          <p:cNvPr id="5" name="SNAKE -- climbStep+sidewinding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43225" y="1397000"/>
            <a:ext cx="6305550" cy="4729163"/>
          </a:xfrm>
        </p:spPr>
      </p:pic>
      <p:sp>
        <p:nvSpPr>
          <p:cNvPr id="6" name="TextBox 5"/>
          <p:cNvSpPr txBox="1"/>
          <p:nvPr/>
        </p:nvSpPr>
        <p:spPr>
          <a:xfrm>
            <a:off x="8229600" y="6488668"/>
            <a:ext cx="39891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Calibri"/>
                <a:cs typeface="Calibri"/>
              </a:rPr>
              <a:t>[Video: SNAKE – </a:t>
            </a:r>
            <a:r>
              <a:rPr lang="en-US" dirty="0" err="1">
                <a:solidFill>
                  <a:srgbClr val="FF0000"/>
                </a:solidFill>
                <a:latin typeface="Calibri"/>
                <a:cs typeface="Calibri"/>
              </a:rPr>
              <a:t>climbStep+sidewinding</a:t>
            </a:r>
            <a:r>
              <a:rPr lang="en-US" dirty="0">
                <a:solidFill>
                  <a:srgbClr val="FF0000"/>
                </a:solidFill>
                <a:latin typeface="Calibri"/>
                <a:cs typeface="Calibri"/>
              </a:rPr>
              <a:t>]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 pitchFamily="34" charset="-128"/>
              </a:rPr>
              <a:t>Example: Toddler Robot</a:t>
            </a:r>
          </a:p>
        </p:txBody>
      </p:sp>
      <p:sp>
        <p:nvSpPr>
          <p:cNvPr id="22532" name="TextBox 12"/>
          <p:cNvSpPr txBox="1">
            <a:spLocks noChangeArrowheads="1"/>
          </p:cNvSpPr>
          <p:nvPr/>
        </p:nvSpPr>
        <p:spPr bwMode="auto">
          <a:xfrm>
            <a:off x="0" y="6488668"/>
            <a:ext cx="3349315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dirty="0">
                <a:latin typeface="Calibri" pitchFamily="34" charset="0"/>
              </a:rPr>
              <a:t>[</a:t>
            </a:r>
            <a:r>
              <a:rPr lang="en-US" dirty="0" err="1">
                <a:latin typeface="Calibri" pitchFamily="34" charset="0"/>
              </a:rPr>
              <a:t>Tedrake</a:t>
            </a:r>
            <a:r>
              <a:rPr lang="en-US" dirty="0">
                <a:latin typeface="Calibri" pitchFamily="34" charset="0"/>
              </a:rPr>
              <a:t>, Zhang and </a:t>
            </a:r>
            <a:r>
              <a:rPr lang="en-US" dirty="0" err="1">
                <a:latin typeface="Calibri" pitchFamily="34" charset="0"/>
              </a:rPr>
              <a:t>Seung</a:t>
            </a:r>
            <a:r>
              <a:rPr lang="en-US" dirty="0">
                <a:latin typeface="Calibri" pitchFamily="34" charset="0"/>
              </a:rPr>
              <a:t>, 2005]</a:t>
            </a:r>
          </a:p>
        </p:txBody>
      </p:sp>
      <p:pic>
        <p:nvPicPr>
          <p:cNvPr id="3" name="toddler_cut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943225" y="1397000"/>
            <a:ext cx="6305550" cy="4729163"/>
          </a:xfrm>
        </p:spPr>
      </p:pic>
      <p:sp>
        <p:nvSpPr>
          <p:cNvPr id="5" name="TextBox 4"/>
          <p:cNvSpPr txBox="1"/>
          <p:nvPr/>
        </p:nvSpPr>
        <p:spPr>
          <a:xfrm>
            <a:off x="9781965" y="6488668"/>
            <a:ext cx="2410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Calibri"/>
                <a:cs typeface="Calibri"/>
              </a:rPr>
              <a:t>[Video: TODDLER – 40s]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04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 pitchFamily="34" charset="-128"/>
              </a:rPr>
              <a:t>The Crawler!</a:t>
            </a:r>
          </a:p>
        </p:txBody>
      </p:sp>
      <p:graphicFrame>
        <p:nvGraphicFramePr>
          <p:cNvPr id="23555" name="Object 2"/>
          <p:cNvGraphicFramePr>
            <a:graphicFrameLocks noChangeAspect="1"/>
          </p:cNvGraphicFramePr>
          <p:nvPr/>
        </p:nvGraphicFramePr>
        <p:xfrm>
          <a:off x="2667000" y="1600200"/>
          <a:ext cx="6934200" cy="33045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2" name="Photo Editor Photo" r:id="rId4" imgW="2126164" imgH="1013333" progId="MSPhotoEd.3">
                  <p:embed/>
                </p:oleObj>
              </mc:Choice>
              <mc:Fallback>
                <p:oleObj name="Photo Editor Photo" r:id="rId4" imgW="2126164" imgH="1013333" progId="MSPhotoEd.3">
                  <p:embed/>
                  <p:pic>
                    <p:nvPicPr>
                      <p:cNvPr id="23555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67000" y="1600200"/>
                        <a:ext cx="6934200" cy="330458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12"/>
          <p:cNvSpPr txBox="1">
            <a:spLocks noChangeArrowheads="1"/>
          </p:cNvSpPr>
          <p:nvPr/>
        </p:nvSpPr>
        <p:spPr bwMode="auto">
          <a:xfrm>
            <a:off x="7581280" y="6477000"/>
            <a:ext cx="461072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Calibri" pitchFamily="34" charset="0"/>
              </a:rPr>
              <a:t>[Demo: Crawler Bot (L10D1)] </a:t>
            </a:r>
            <a:r>
              <a:rPr lang="en-US" dirty="0">
                <a:latin typeface="Calibri" pitchFamily="34" charset="0"/>
              </a:rPr>
              <a:t>[You, in Project 3]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Crawler Bot</a:t>
            </a:r>
          </a:p>
        </p:txBody>
      </p:sp>
    </p:spTree>
    <p:extLst>
      <p:ext uri="{BB962C8B-B14F-4D97-AF65-F5344CB8AC3E}">
        <p14:creationId xmlns:p14="http://schemas.microsoft.com/office/powerpoint/2010/main" val="20269880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libri"/>
                <a:ea typeface="ＭＳ Ｐゴシック" pitchFamily="34" charset="-128"/>
                <a:cs typeface="Calibri"/>
              </a:rPr>
              <a:t>Reinforcement Learning</a:t>
            </a:r>
          </a:p>
        </p:txBody>
      </p:sp>
      <p:sp>
        <p:nvSpPr>
          <p:cNvPr id="24578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417637"/>
            <a:ext cx="11049000" cy="4525963"/>
          </a:xfrm>
        </p:spPr>
        <p:txBody>
          <a:bodyPr/>
          <a:lstStyle/>
          <a:p>
            <a:r>
              <a:rPr lang="en-US" sz="2800" dirty="0">
                <a:latin typeface="Calibri"/>
                <a:ea typeface="ＭＳ Ｐゴシック" pitchFamily="34" charset="-128"/>
                <a:cs typeface="Calibri"/>
              </a:rPr>
              <a:t>Still assume a Markov decision process (MDP):</a:t>
            </a:r>
          </a:p>
          <a:p>
            <a:pPr lvl="1"/>
            <a:r>
              <a:rPr lang="en-US" sz="2400" dirty="0">
                <a:latin typeface="Calibri"/>
                <a:ea typeface="ＭＳ Ｐゴシック" pitchFamily="34" charset="-128"/>
                <a:cs typeface="Calibri"/>
              </a:rPr>
              <a:t>A </a:t>
            </a:r>
            <a:r>
              <a:rPr lang="en-US" sz="2400" dirty="0">
                <a:solidFill>
                  <a:srgbClr val="CC0000"/>
                </a:solidFill>
                <a:latin typeface="Calibri"/>
                <a:ea typeface="ＭＳ Ｐゴシック" pitchFamily="34" charset="-128"/>
                <a:cs typeface="Calibri"/>
              </a:rPr>
              <a:t>set of states s </a:t>
            </a:r>
            <a:r>
              <a:rPr lang="en-US" sz="2400" dirty="0">
                <a:solidFill>
                  <a:srgbClr val="CC0000"/>
                </a:solidFill>
                <a:latin typeface="Calibri"/>
                <a:ea typeface="ＭＳ Ｐゴシック" pitchFamily="34" charset="-128"/>
                <a:cs typeface="Calibri"/>
                <a:sym typeface="Symbol" pitchFamily="18" charset="2"/>
              </a:rPr>
              <a:t> </a:t>
            </a:r>
            <a:r>
              <a:rPr lang="en-US" sz="2400" dirty="0">
                <a:solidFill>
                  <a:srgbClr val="CC0000"/>
                </a:solidFill>
                <a:latin typeface="Calibri"/>
                <a:ea typeface="ＭＳ Ｐゴシック" pitchFamily="34" charset="-128"/>
                <a:cs typeface="Calibri"/>
              </a:rPr>
              <a:t>S</a:t>
            </a:r>
          </a:p>
          <a:p>
            <a:pPr lvl="1"/>
            <a:r>
              <a:rPr lang="en-US" sz="2400" dirty="0">
                <a:latin typeface="Calibri"/>
                <a:ea typeface="ＭＳ Ｐゴシック" pitchFamily="34" charset="-128"/>
                <a:cs typeface="Calibri"/>
              </a:rPr>
              <a:t>A </a:t>
            </a:r>
            <a:r>
              <a:rPr lang="en-US" sz="2400" dirty="0">
                <a:solidFill>
                  <a:srgbClr val="CC0000"/>
                </a:solidFill>
                <a:latin typeface="Calibri"/>
                <a:ea typeface="ＭＳ Ｐゴシック" pitchFamily="34" charset="-128"/>
                <a:cs typeface="Calibri"/>
              </a:rPr>
              <a:t>set of actions (per state) A</a:t>
            </a:r>
          </a:p>
          <a:p>
            <a:pPr lvl="1"/>
            <a:r>
              <a:rPr lang="en-US" sz="2400" dirty="0">
                <a:latin typeface="Calibri"/>
                <a:ea typeface="ＭＳ Ｐゴシック" pitchFamily="34" charset="-128"/>
                <a:cs typeface="Calibri"/>
              </a:rPr>
              <a:t>A </a:t>
            </a:r>
            <a:r>
              <a:rPr lang="en-US" sz="2400" dirty="0">
                <a:solidFill>
                  <a:srgbClr val="CC0000"/>
                </a:solidFill>
                <a:latin typeface="Calibri"/>
                <a:ea typeface="ＭＳ Ｐゴシック" pitchFamily="34" charset="-128"/>
                <a:cs typeface="Calibri"/>
              </a:rPr>
              <a:t>model T(</a:t>
            </a:r>
            <a:r>
              <a:rPr lang="en-US" sz="2400" dirty="0" err="1">
                <a:solidFill>
                  <a:srgbClr val="CC0000"/>
                </a:solidFill>
                <a:latin typeface="Calibri"/>
                <a:ea typeface="ＭＳ Ｐゴシック" pitchFamily="34" charset="-128"/>
                <a:cs typeface="Calibri"/>
              </a:rPr>
              <a:t>s,a,s</a:t>
            </a:r>
            <a:r>
              <a:rPr lang="en-US" altLang="ja-JP" sz="2400" dirty="0">
                <a:solidFill>
                  <a:srgbClr val="CC0000"/>
                </a:solidFill>
                <a:latin typeface="Calibri"/>
                <a:ea typeface="ＭＳ Ｐゴシック" pitchFamily="34" charset="-128"/>
                <a:cs typeface="Calibri"/>
              </a:rPr>
              <a:t>’)</a:t>
            </a:r>
            <a:endParaRPr lang="en-US" altLang="ja-JP" sz="2400" dirty="0">
              <a:latin typeface="Calibri"/>
              <a:ea typeface="ＭＳ Ｐゴシック" pitchFamily="34" charset="-128"/>
              <a:cs typeface="Calibri"/>
            </a:endParaRPr>
          </a:p>
          <a:p>
            <a:pPr lvl="1"/>
            <a:r>
              <a:rPr lang="en-US" sz="2400" dirty="0">
                <a:latin typeface="Calibri"/>
                <a:ea typeface="ＭＳ Ｐゴシック" pitchFamily="34" charset="-128"/>
                <a:cs typeface="Calibri"/>
              </a:rPr>
              <a:t>A </a:t>
            </a:r>
            <a:r>
              <a:rPr lang="en-US" sz="2400" dirty="0">
                <a:solidFill>
                  <a:srgbClr val="CC0000"/>
                </a:solidFill>
                <a:latin typeface="Calibri"/>
                <a:ea typeface="ＭＳ Ｐゴシック" pitchFamily="34" charset="-128"/>
                <a:cs typeface="Calibri"/>
              </a:rPr>
              <a:t>reward function R(</a:t>
            </a:r>
            <a:r>
              <a:rPr lang="en-US" sz="2400" dirty="0" err="1">
                <a:solidFill>
                  <a:srgbClr val="CC0000"/>
                </a:solidFill>
                <a:latin typeface="Calibri"/>
                <a:ea typeface="ＭＳ Ｐゴシック" pitchFamily="34" charset="-128"/>
                <a:cs typeface="Calibri"/>
              </a:rPr>
              <a:t>s,a,s</a:t>
            </a:r>
            <a:r>
              <a:rPr lang="en-US" altLang="ja-JP" sz="2400" dirty="0">
                <a:solidFill>
                  <a:srgbClr val="CC0000"/>
                </a:solidFill>
                <a:latin typeface="Calibri"/>
                <a:ea typeface="ＭＳ Ｐゴシック" pitchFamily="34" charset="-128"/>
                <a:cs typeface="Calibri"/>
              </a:rPr>
              <a:t>’)</a:t>
            </a:r>
            <a:endParaRPr lang="en-US" altLang="ja-JP" sz="2400" dirty="0">
              <a:latin typeface="Calibri"/>
              <a:ea typeface="ＭＳ Ｐゴシック" pitchFamily="34" charset="-128"/>
              <a:cs typeface="Calibri"/>
            </a:endParaRPr>
          </a:p>
          <a:p>
            <a:r>
              <a:rPr lang="en-US" sz="2800" dirty="0">
                <a:latin typeface="Calibri"/>
                <a:ea typeface="ＭＳ Ｐゴシック" pitchFamily="34" charset="-128"/>
                <a:cs typeface="Calibri"/>
              </a:rPr>
              <a:t>Still looking for a policy </a:t>
            </a:r>
            <a:r>
              <a:rPr lang="en-US" sz="2800" dirty="0">
                <a:solidFill>
                  <a:srgbClr val="CC0000"/>
                </a:solidFill>
                <a:latin typeface="Calibri"/>
                <a:ea typeface="ＭＳ Ｐゴシック" pitchFamily="34" charset="-128"/>
                <a:cs typeface="Calibri"/>
                <a:sym typeface="Symbol" pitchFamily="18" charset="2"/>
              </a:rPr>
              <a:t>(s)</a:t>
            </a:r>
          </a:p>
          <a:p>
            <a:pPr lvl="1"/>
            <a:endParaRPr lang="en-US" sz="2000" dirty="0">
              <a:latin typeface="Calibri"/>
              <a:ea typeface="ＭＳ Ｐゴシック" pitchFamily="34" charset="-128"/>
              <a:cs typeface="Calibri"/>
              <a:sym typeface="Symbol" pitchFamily="18" charset="2"/>
            </a:endParaRPr>
          </a:p>
          <a:p>
            <a:r>
              <a:rPr lang="en-US" sz="2800" dirty="0">
                <a:latin typeface="Calibri"/>
                <a:ea typeface="ＭＳ Ｐゴシック" pitchFamily="34" charset="-128"/>
                <a:cs typeface="Calibri"/>
                <a:sym typeface="Symbol" pitchFamily="18" charset="2"/>
              </a:rPr>
              <a:t>New twist: </a:t>
            </a:r>
            <a:r>
              <a:rPr lang="en-US" sz="2800" dirty="0">
                <a:solidFill>
                  <a:srgbClr val="CC0000"/>
                </a:solidFill>
                <a:latin typeface="Calibri"/>
                <a:ea typeface="ＭＳ Ｐゴシック" pitchFamily="34" charset="-128"/>
                <a:cs typeface="Calibri"/>
                <a:sym typeface="Symbol" pitchFamily="18" charset="2"/>
              </a:rPr>
              <a:t>don</a:t>
            </a:r>
            <a:r>
              <a:rPr lang="en-US" altLang="ja-JP" sz="2800" dirty="0">
                <a:solidFill>
                  <a:srgbClr val="CC0000"/>
                </a:solidFill>
                <a:latin typeface="Calibri"/>
                <a:ea typeface="ＭＳ Ｐゴシック" pitchFamily="34" charset="-128"/>
                <a:cs typeface="Calibri"/>
                <a:sym typeface="Symbol" pitchFamily="18" charset="2"/>
              </a:rPr>
              <a:t>’t know T or R</a:t>
            </a:r>
          </a:p>
          <a:p>
            <a:pPr lvl="1"/>
            <a:r>
              <a:rPr lang="en-US" sz="2400" dirty="0">
                <a:latin typeface="Calibri"/>
                <a:ea typeface="ＭＳ Ｐゴシック" pitchFamily="34" charset="-128"/>
                <a:cs typeface="Calibri"/>
                <a:sym typeface="Symbol" pitchFamily="18" charset="2"/>
              </a:rPr>
              <a:t>I.e. we don’</a:t>
            </a:r>
            <a:r>
              <a:rPr lang="en-US" altLang="ja-JP" sz="2400" dirty="0">
                <a:latin typeface="Calibri"/>
                <a:ea typeface="ＭＳ Ｐゴシック" pitchFamily="34" charset="-128"/>
                <a:cs typeface="Calibri"/>
                <a:sym typeface="Symbol" pitchFamily="18" charset="2"/>
              </a:rPr>
              <a:t>t know which states are good or what the actions do</a:t>
            </a:r>
          </a:p>
          <a:p>
            <a:pPr lvl="1"/>
            <a:r>
              <a:rPr lang="en-US" sz="2400" dirty="0">
                <a:latin typeface="Calibri"/>
                <a:ea typeface="ＭＳ Ｐゴシック" pitchFamily="34" charset="-128"/>
                <a:cs typeface="Calibri"/>
                <a:sym typeface="Symbol" pitchFamily="18" charset="2"/>
              </a:rPr>
              <a:t>Must actually try actions and states out to learn</a:t>
            </a:r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19800" y="2103975"/>
            <a:ext cx="5437619" cy="19824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16" name="Group 15"/>
          <p:cNvGrpSpPr/>
          <p:nvPr/>
        </p:nvGrpSpPr>
        <p:grpSpPr>
          <a:xfrm>
            <a:off x="5867400" y="1905000"/>
            <a:ext cx="5181600" cy="2446215"/>
            <a:chOff x="5920155" y="2133600"/>
            <a:chExt cx="5181600" cy="2446215"/>
          </a:xfrm>
        </p:grpSpPr>
        <p:sp>
          <p:nvSpPr>
            <p:cNvPr id="5" name="Rectangle 4"/>
            <p:cNvSpPr/>
            <p:nvPr/>
          </p:nvSpPr>
          <p:spPr>
            <a:xfrm>
              <a:off x="5920155" y="2971800"/>
              <a:ext cx="816708" cy="12954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Calibri"/>
                <a:cs typeface="Calibri"/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6605955" y="4046415"/>
              <a:ext cx="1676400" cy="5334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Calibri"/>
                <a:cs typeface="Calibri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6224955" y="3733800"/>
              <a:ext cx="685800" cy="5334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Calibri"/>
                <a:cs typeface="Calibri"/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7139354" y="2286000"/>
              <a:ext cx="1547445" cy="9906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Calibri"/>
                <a:cs typeface="Calibri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9653955" y="2209800"/>
              <a:ext cx="1447800" cy="1066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Calibri"/>
                <a:cs typeface="Calibri"/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8001000" y="2133600"/>
              <a:ext cx="1828800" cy="457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Calibri"/>
                <a:cs typeface="Calibri"/>
              </a:endParaRPr>
            </a:p>
          </p:txBody>
        </p:sp>
        <p:sp>
          <p:nvSpPr>
            <p:cNvPr id="14" name="Isosceles Triangle 13"/>
            <p:cNvSpPr/>
            <p:nvPr/>
          </p:nvSpPr>
          <p:spPr>
            <a:xfrm rot="10800000">
              <a:off x="8458200" y="2743200"/>
              <a:ext cx="304800" cy="2286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Calibri"/>
                <a:cs typeface="Calibri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7748955" y="3429000"/>
              <a:ext cx="1654908" cy="838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Calibri"/>
                <a:cs typeface="Calibri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Offline (MDPs) vs. Online (RL)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659176" y="2667000"/>
            <a:ext cx="4541755" cy="2362200"/>
          </a:xfrm>
          <a:prstGeom prst="rect">
            <a:avLst/>
          </a:prstGeom>
          <a:noFill/>
        </p:spPr>
      </p:pic>
      <p:pic>
        <p:nvPicPr>
          <p:cNvPr id="4403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62000" y="1448180"/>
            <a:ext cx="4770142" cy="3580640"/>
          </a:xfrm>
          <a:prstGeom prst="rect">
            <a:avLst/>
          </a:prstGeom>
          <a:noFill/>
        </p:spPr>
      </p:pic>
      <p:sp>
        <p:nvSpPr>
          <p:cNvPr id="6" name="TextBox 5"/>
          <p:cNvSpPr txBox="1"/>
          <p:nvPr/>
        </p:nvSpPr>
        <p:spPr>
          <a:xfrm>
            <a:off x="1645942" y="5358825"/>
            <a:ext cx="3048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itchFamily="34" charset="0"/>
              </a:rPr>
              <a:t>Offline Solution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467600" y="5358825"/>
            <a:ext cx="3048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itchFamily="34" charset="0"/>
              </a:rPr>
              <a:t>Online Learning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5"/>
          <p:cNvSpPr>
            <a:spLocks noGrp="1" noChangeArrowheads="1"/>
          </p:cNvSpPr>
          <p:nvPr>
            <p:ph type="ctrTitle"/>
          </p:nvPr>
        </p:nvSpPr>
        <p:spPr>
          <a:xfrm>
            <a:off x="0" y="279401"/>
            <a:ext cx="12192000" cy="1470025"/>
          </a:xfrm>
        </p:spPr>
        <p:txBody>
          <a:bodyPr>
            <a:normAutofit/>
          </a:bodyPr>
          <a:lstStyle/>
          <a:p>
            <a:r>
              <a:rPr lang="en-US" sz="4400" dirty="0"/>
              <a:t>AI: Representation and Problem Solving</a:t>
            </a:r>
            <a:br>
              <a:rPr lang="en-US" sz="4400" dirty="0"/>
            </a:br>
            <a:endParaRPr lang="en-US" sz="4400" dirty="0"/>
          </a:p>
        </p:txBody>
      </p:sp>
      <p:sp>
        <p:nvSpPr>
          <p:cNvPr id="5123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0" y="1295400"/>
            <a:ext cx="12192000" cy="1524000"/>
          </a:xfrm>
        </p:spPr>
        <p:txBody>
          <a:bodyPr/>
          <a:lstStyle/>
          <a:p>
            <a:pPr eaLnBrk="1" hangingPunct="1"/>
            <a:r>
              <a:rPr lang="en-US" sz="4267" dirty="0"/>
              <a:t>Reinforcement Learning</a:t>
            </a:r>
          </a:p>
        </p:txBody>
      </p:sp>
      <p:sp>
        <p:nvSpPr>
          <p:cNvPr id="5125" name="Text Box 8"/>
          <p:cNvSpPr txBox="1">
            <a:spLocks noChangeArrowheads="1"/>
          </p:cNvSpPr>
          <p:nvPr/>
        </p:nvSpPr>
        <p:spPr bwMode="auto">
          <a:xfrm>
            <a:off x="0" y="5562600"/>
            <a:ext cx="12192000" cy="8926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9" tIns="45719" rIns="91439" bIns="45719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/>
              <a:t>Instructors: Pat Virtue &amp; Stephanie Rosenthal</a:t>
            </a:r>
          </a:p>
          <a:p>
            <a:pPr algn="ctr">
              <a:spcBef>
                <a:spcPct val="50000"/>
              </a:spcBef>
            </a:pPr>
            <a:r>
              <a:rPr lang="en-US" sz="1867" dirty="0"/>
              <a:t>Slide credits: CMU AI and http://ai.berkeley.edu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AD644DD4-E20C-4EAF-91D5-C848F51988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542546" y="2166009"/>
            <a:ext cx="7268563" cy="333878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4040557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Model-Based Learning</a:t>
            </a:r>
          </a:p>
        </p:txBody>
      </p:sp>
      <p:pic>
        <p:nvPicPr>
          <p:cNvPr id="4" name="Picture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224327" y="1600200"/>
            <a:ext cx="9660551" cy="42672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7813151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Model-Based Learning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80000"/>
              </a:lnSpc>
            </a:pPr>
            <a:r>
              <a:rPr lang="en-US" dirty="0"/>
              <a:t>Model-Based Idea:</a:t>
            </a:r>
          </a:p>
          <a:p>
            <a:pPr lvl="1">
              <a:lnSpc>
                <a:spcPct val="80000"/>
              </a:lnSpc>
            </a:pPr>
            <a:r>
              <a:rPr lang="en-US" dirty="0"/>
              <a:t>Learn an approximate model based on experiences</a:t>
            </a:r>
          </a:p>
          <a:p>
            <a:pPr lvl="1">
              <a:lnSpc>
                <a:spcPct val="80000"/>
              </a:lnSpc>
            </a:pPr>
            <a:r>
              <a:rPr lang="en-US" dirty="0"/>
              <a:t>Solve for values as if the learned model were correct</a:t>
            </a:r>
          </a:p>
          <a:p>
            <a:pPr lvl="1">
              <a:lnSpc>
                <a:spcPct val="80000"/>
              </a:lnSpc>
            </a:pPr>
            <a:endParaRPr lang="en-US" sz="2800" dirty="0"/>
          </a:p>
          <a:p>
            <a:pPr>
              <a:lnSpc>
                <a:spcPct val="80000"/>
              </a:lnSpc>
            </a:pPr>
            <a:r>
              <a:rPr lang="en-US" dirty="0"/>
              <a:t>Step 1: Learn empirical MDP model</a:t>
            </a:r>
          </a:p>
          <a:p>
            <a:pPr lvl="1">
              <a:lnSpc>
                <a:spcPct val="80000"/>
              </a:lnSpc>
            </a:pPr>
            <a:r>
              <a:rPr lang="en-US" dirty="0"/>
              <a:t>Count outcomes s’ for each s, a</a:t>
            </a:r>
          </a:p>
          <a:p>
            <a:pPr lvl="1">
              <a:lnSpc>
                <a:spcPct val="80000"/>
              </a:lnSpc>
            </a:pPr>
            <a:r>
              <a:rPr lang="en-US" dirty="0"/>
              <a:t>Normalize to give an estimate of</a:t>
            </a:r>
            <a:endParaRPr lang="en-US" b="1" dirty="0"/>
          </a:p>
          <a:p>
            <a:pPr lvl="1">
              <a:lnSpc>
                <a:spcPct val="80000"/>
              </a:lnSpc>
            </a:pPr>
            <a:r>
              <a:rPr lang="en-US" dirty="0"/>
              <a:t>Discover each </a:t>
            </a:r>
            <a:r>
              <a:rPr lang="en-US" b="1" dirty="0"/>
              <a:t>                      </a:t>
            </a:r>
            <a:r>
              <a:rPr lang="en-US" dirty="0"/>
              <a:t>when we experience (s, a, s’)</a:t>
            </a:r>
          </a:p>
          <a:p>
            <a:pPr>
              <a:lnSpc>
                <a:spcPct val="80000"/>
              </a:lnSpc>
            </a:pPr>
            <a:endParaRPr lang="en-US" sz="3200" dirty="0"/>
          </a:p>
          <a:p>
            <a:pPr>
              <a:lnSpc>
                <a:spcPct val="80000"/>
              </a:lnSpc>
            </a:pPr>
            <a:r>
              <a:rPr lang="en-US" dirty="0"/>
              <a:t>Step 2: Solve the learned MDP</a:t>
            </a:r>
          </a:p>
          <a:p>
            <a:pPr lvl="1">
              <a:lnSpc>
                <a:spcPct val="80000"/>
              </a:lnSpc>
            </a:pPr>
            <a:r>
              <a:rPr lang="en-US" dirty="0"/>
              <a:t>For example, use value iteration, as before</a:t>
            </a:r>
          </a:p>
        </p:txBody>
      </p:sp>
      <p:pic>
        <p:nvPicPr>
          <p:cNvPr id="40" name="Picture 39" descr="txp_fig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 cstate="print"/>
          <a:stretch>
            <a:fillRect/>
          </a:stretch>
        </p:blipFill>
        <p:spPr bwMode="auto">
          <a:xfrm>
            <a:off x="4973685" y="3475008"/>
            <a:ext cx="1218366" cy="304800"/>
          </a:xfrm>
          <a:prstGeom prst="rect">
            <a:avLst/>
          </a:prstGeom>
          <a:noFill/>
          <a:ln/>
          <a:effectLst/>
        </p:spPr>
      </p:pic>
      <p:pic>
        <p:nvPicPr>
          <p:cNvPr id="42" name="Picture 41" descr="txp_fig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 cstate="print"/>
          <a:stretch>
            <a:fillRect/>
          </a:stretch>
        </p:blipFill>
        <p:spPr bwMode="auto">
          <a:xfrm>
            <a:off x="2747255" y="3831689"/>
            <a:ext cx="1204523" cy="304869"/>
          </a:xfrm>
          <a:prstGeom prst="rect">
            <a:avLst/>
          </a:prstGeom>
          <a:noFill/>
          <a:ln/>
          <a:effectLst/>
        </p:spPr>
      </p:pic>
      <p:pic>
        <p:nvPicPr>
          <p:cNvPr id="30722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382000" y="3505399"/>
            <a:ext cx="3144852" cy="1828402"/>
          </a:xfrm>
          <a:prstGeom prst="rect">
            <a:avLst/>
          </a:prstGeom>
          <a:noFill/>
        </p:spPr>
      </p:pic>
      <p:pic>
        <p:nvPicPr>
          <p:cNvPr id="30723" name="Picture 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157577" y="1447800"/>
            <a:ext cx="3420645" cy="18288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377617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/>
                <a:cs typeface="Calibri"/>
              </a:rPr>
              <a:t>Example: Model-Based Learning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09600" y="1371600"/>
            <a:ext cx="2209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2"/>
                </a:solidFill>
                <a:latin typeface="Calibri"/>
                <a:cs typeface="Calibri"/>
              </a:rPr>
              <a:t>Input Policy </a:t>
            </a:r>
            <a:r>
              <a:rPr lang="en-US" sz="2800" dirty="0">
                <a:solidFill>
                  <a:schemeClr val="accent2"/>
                </a:solidFill>
                <a:latin typeface="Calibri"/>
                <a:cs typeface="Calibri"/>
                <a:sym typeface="Symbol" pitchFamily="18" charset="2"/>
              </a:rPr>
              <a:t></a:t>
            </a:r>
            <a:r>
              <a:rPr lang="en-US" dirty="0">
                <a:solidFill>
                  <a:schemeClr val="accent2"/>
                </a:solidFill>
                <a:latin typeface="Calibri"/>
                <a:cs typeface="Calibri"/>
              </a:rPr>
              <a:t> </a:t>
            </a:r>
          </a:p>
        </p:txBody>
      </p:sp>
      <p:sp>
        <p:nvSpPr>
          <p:cNvPr id="14" name="Text Box 13"/>
          <p:cNvSpPr txBox="1">
            <a:spLocks noChangeArrowheads="1"/>
          </p:cNvSpPr>
          <p:nvPr/>
        </p:nvSpPr>
        <p:spPr bwMode="auto">
          <a:xfrm>
            <a:off x="457200" y="5421868"/>
            <a:ext cx="24384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800" i="1" dirty="0">
                <a:latin typeface="Calibri"/>
                <a:cs typeface="Calibri"/>
                <a:sym typeface="Symbol" pitchFamily="18" charset="2"/>
              </a:rPr>
              <a:t>Assume: </a:t>
            </a:r>
            <a:r>
              <a:rPr lang="en-US" sz="2800" dirty="0">
                <a:latin typeface="Calibri"/>
                <a:cs typeface="Calibri"/>
                <a:sym typeface="Symbol" pitchFamily="18" charset="2"/>
              </a:rPr>
              <a:t> = 1</a:t>
            </a:r>
            <a:endParaRPr lang="en-US" sz="2800" dirty="0">
              <a:latin typeface="Calibri"/>
              <a:cs typeface="Calibri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733800" y="1371600"/>
            <a:ext cx="4495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2"/>
                </a:solidFill>
                <a:latin typeface="Calibri"/>
                <a:cs typeface="Calibri"/>
              </a:rPr>
              <a:t>Observed Episodes (Training)</a:t>
            </a:r>
            <a:endParaRPr lang="en-US" dirty="0">
              <a:solidFill>
                <a:schemeClr val="accent2"/>
              </a:solidFill>
              <a:latin typeface="Calibri"/>
              <a:cs typeface="Calibri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991600" y="1371600"/>
            <a:ext cx="2743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2"/>
                </a:solidFill>
                <a:latin typeface="Calibri"/>
                <a:cs typeface="Calibri"/>
              </a:rPr>
              <a:t>Learned Model</a:t>
            </a:r>
            <a:endParaRPr lang="en-US" dirty="0">
              <a:solidFill>
                <a:schemeClr val="accent2"/>
              </a:solidFill>
              <a:latin typeface="Calibri"/>
              <a:cs typeface="Calibri"/>
            </a:endParaRPr>
          </a:p>
        </p:txBody>
      </p:sp>
      <p:graphicFrame>
        <p:nvGraphicFramePr>
          <p:cNvPr id="19" name="Table 18"/>
          <p:cNvGraphicFramePr>
            <a:graphicFrameLocks noGrp="1"/>
          </p:cNvGraphicFramePr>
          <p:nvPr>
            <p:extLst/>
          </p:nvPr>
        </p:nvGraphicFramePr>
        <p:xfrm>
          <a:off x="381000" y="2514600"/>
          <a:ext cx="2667000" cy="25433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9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89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89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47771">
                <a:tc>
                  <a:txBody>
                    <a:bodyPr/>
                    <a:lstStyle/>
                    <a:p>
                      <a:pPr algn="ctr"/>
                      <a:endParaRPr lang="en-US" sz="3200" dirty="0">
                        <a:solidFill>
                          <a:schemeClr val="bg2"/>
                        </a:solidFill>
                        <a:latin typeface="Calibri" pitchFamily="34" charset="0"/>
                      </a:endParaRPr>
                    </a:p>
                  </a:txBody>
                  <a:tcPr marL="83489" marR="83489" marT="41745" marB="4174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+mn-ea"/>
                          <a:cs typeface="+mn-cs"/>
                        </a:rPr>
                        <a:t>A</a:t>
                      </a:r>
                      <a:endParaRPr lang="en-US" sz="2800" dirty="0">
                        <a:solidFill>
                          <a:schemeClr val="bg2"/>
                        </a:solidFill>
                        <a:latin typeface="Calibri" pitchFamily="34" charset="0"/>
                      </a:endParaRPr>
                    </a:p>
                  </a:txBody>
                  <a:tcPr marL="83489" marR="83489" marT="41745" marB="4174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Calibri" pitchFamily="34" charset="0"/>
                      </a:endParaRPr>
                    </a:p>
                  </a:txBody>
                  <a:tcPr marL="83489" marR="83489" marT="41745" marB="41745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47771"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+mn-ea"/>
                          <a:cs typeface="+mn-cs"/>
                        </a:rPr>
                        <a:t>B</a:t>
                      </a:r>
                    </a:p>
                  </a:txBody>
                  <a:tcPr marL="83489" marR="83489" marT="41745" marB="4174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+mn-ea"/>
                          <a:cs typeface="+mn-cs"/>
                        </a:rPr>
                        <a:t>C</a:t>
                      </a:r>
                      <a:endParaRPr lang="en-US" sz="3200" dirty="0">
                        <a:solidFill>
                          <a:schemeClr val="bg2"/>
                        </a:solidFill>
                        <a:latin typeface="Calibri" pitchFamily="34" charset="0"/>
                      </a:endParaRPr>
                    </a:p>
                  </a:txBody>
                  <a:tcPr marL="83489" marR="83489" marT="41745" marB="4174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808080"/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+mn-ea"/>
                          <a:cs typeface="+mn-cs"/>
                        </a:rPr>
                        <a:t>D</a:t>
                      </a:r>
                      <a:endParaRPr kumimoji="0" lang="en-US" sz="2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itchFamily="34" charset="0"/>
                        <a:ea typeface="+mn-ea"/>
                        <a:cs typeface="+mn-cs"/>
                      </a:endParaRPr>
                    </a:p>
                  </a:txBody>
                  <a:tcPr marL="83489" marR="83489" marT="41745" marB="4174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47771">
                <a:tc>
                  <a:txBody>
                    <a:bodyPr/>
                    <a:lstStyle/>
                    <a:p>
                      <a:endParaRPr lang="en-US" sz="1800" dirty="0">
                        <a:latin typeface="Calibri" pitchFamily="34" charset="0"/>
                      </a:endParaRPr>
                    </a:p>
                  </a:txBody>
                  <a:tcPr marL="83489" marR="83489" marT="41745" marB="41745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808080"/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+mn-ea"/>
                          <a:cs typeface="+mn-cs"/>
                        </a:rPr>
                        <a:t>E</a:t>
                      </a:r>
                      <a:endParaRPr kumimoji="0" lang="en-US" sz="3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808080"/>
                        </a:solidFill>
                        <a:effectLst/>
                        <a:uLnTx/>
                        <a:uFillTx/>
                        <a:latin typeface="Calibri" pitchFamily="34" charset="0"/>
                        <a:ea typeface="+mn-ea"/>
                        <a:cs typeface="+mn-cs"/>
                      </a:endParaRPr>
                    </a:p>
                  </a:txBody>
                  <a:tcPr marL="83489" marR="83489" marT="41745" marB="4174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Calibri" pitchFamily="34" charset="0"/>
                      </a:endParaRPr>
                    </a:p>
                  </a:txBody>
                  <a:tcPr marL="83489" marR="83489" marT="41745" marB="41745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0" name="Rectangle 19"/>
          <p:cNvSpPr/>
          <p:nvPr/>
        </p:nvSpPr>
        <p:spPr>
          <a:xfrm>
            <a:off x="2303584" y="3478824"/>
            <a:ext cx="609600" cy="60960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1406768" y="2640624"/>
            <a:ext cx="609600" cy="60960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22" name="Isosceles Triangle 21"/>
          <p:cNvSpPr/>
          <p:nvPr/>
        </p:nvSpPr>
        <p:spPr>
          <a:xfrm rot="5400000">
            <a:off x="1064981" y="3690949"/>
            <a:ext cx="228600" cy="197069"/>
          </a:xfrm>
          <a:prstGeom prst="triangle">
            <a:avLst/>
          </a:prstGeom>
          <a:solidFill>
            <a:srgbClr val="CCECFF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23" name="Isosceles Triangle 22"/>
          <p:cNvSpPr/>
          <p:nvPr/>
        </p:nvSpPr>
        <p:spPr>
          <a:xfrm rot="5400000">
            <a:off x="1920765" y="3690950"/>
            <a:ext cx="228600" cy="197069"/>
          </a:xfrm>
          <a:prstGeom prst="triangle">
            <a:avLst/>
          </a:prstGeom>
          <a:solidFill>
            <a:srgbClr val="CCECFF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24" name="Isosceles Triangle 23"/>
          <p:cNvSpPr/>
          <p:nvPr/>
        </p:nvSpPr>
        <p:spPr>
          <a:xfrm>
            <a:off x="1608992" y="4222531"/>
            <a:ext cx="228600" cy="197069"/>
          </a:xfrm>
          <a:prstGeom prst="triangle">
            <a:avLst/>
          </a:prstGeom>
          <a:solidFill>
            <a:srgbClr val="CCECFF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795344" y="2567352"/>
            <a:ext cx="1981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/>
                <a:cs typeface="Calibri"/>
              </a:rPr>
              <a:t>B, east, C, -1</a:t>
            </a:r>
          </a:p>
          <a:p>
            <a:r>
              <a:rPr lang="en-US" sz="2400" dirty="0">
                <a:latin typeface="Calibri"/>
                <a:cs typeface="Calibri"/>
              </a:rPr>
              <a:t>C, east, D, -1</a:t>
            </a:r>
          </a:p>
          <a:p>
            <a:r>
              <a:rPr lang="en-US" sz="2400" dirty="0">
                <a:latin typeface="Calibri"/>
                <a:cs typeface="Calibri"/>
              </a:rPr>
              <a:t>D, exit,  x, +10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386144" y="2567352"/>
            <a:ext cx="1981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/>
                <a:cs typeface="Calibri"/>
              </a:rPr>
              <a:t>B, east, C, -1</a:t>
            </a:r>
          </a:p>
          <a:p>
            <a:r>
              <a:rPr lang="en-US" sz="2400" dirty="0">
                <a:latin typeface="Calibri"/>
                <a:cs typeface="Calibri"/>
              </a:rPr>
              <a:t>C, east, D, -1</a:t>
            </a:r>
          </a:p>
          <a:p>
            <a:r>
              <a:rPr lang="en-US" sz="2400" dirty="0">
                <a:latin typeface="Calibri"/>
                <a:cs typeface="Calibri"/>
              </a:rPr>
              <a:t>D, exit,  x, +10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6342184" y="4699311"/>
            <a:ext cx="2438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/>
                <a:cs typeface="Calibri"/>
              </a:rPr>
              <a:t>E, north, C, -1</a:t>
            </a:r>
          </a:p>
          <a:p>
            <a:r>
              <a:rPr lang="en-US" sz="2400" dirty="0">
                <a:latin typeface="Calibri"/>
                <a:cs typeface="Calibri"/>
              </a:rPr>
              <a:t>C, east,   A, -1</a:t>
            </a:r>
          </a:p>
          <a:p>
            <a:r>
              <a:rPr lang="en-US" sz="2400" dirty="0">
                <a:latin typeface="Calibri"/>
                <a:cs typeface="Calibri"/>
              </a:rPr>
              <a:t>A, exit,    x, -10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886200" y="1981200"/>
            <a:ext cx="1676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Calibri"/>
                <a:cs typeface="Calibri"/>
              </a:rPr>
              <a:t>Episode 1</a:t>
            </a:r>
          </a:p>
        </p:txBody>
      </p:sp>
      <p:sp>
        <p:nvSpPr>
          <p:cNvPr id="31" name="Rounded Rectangle 30"/>
          <p:cNvSpPr/>
          <p:nvPr/>
        </p:nvSpPr>
        <p:spPr>
          <a:xfrm>
            <a:off x="3581400" y="2514600"/>
            <a:ext cx="2286000" cy="129540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477000" y="1981200"/>
            <a:ext cx="1676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Calibri"/>
                <a:cs typeface="Calibri"/>
              </a:rPr>
              <a:t>Episode 2</a:t>
            </a:r>
          </a:p>
        </p:txBody>
      </p:sp>
      <p:sp>
        <p:nvSpPr>
          <p:cNvPr id="33" name="Rounded Rectangle 32"/>
          <p:cNvSpPr/>
          <p:nvPr/>
        </p:nvSpPr>
        <p:spPr>
          <a:xfrm>
            <a:off x="6172200" y="2514600"/>
            <a:ext cx="2286000" cy="129540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3886200" y="4114800"/>
            <a:ext cx="1676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Calibri"/>
                <a:cs typeface="Calibri"/>
              </a:rPr>
              <a:t>Episode 3</a:t>
            </a:r>
          </a:p>
        </p:txBody>
      </p:sp>
      <p:sp>
        <p:nvSpPr>
          <p:cNvPr id="35" name="Rounded Rectangle 34"/>
          <p:cNvSpPr/>
          <p:nvPr/>
        </p:nvSpPr>
        <p:spPr>
          <a:xfrm>
            <a:off x="3581400" y="4648200"/>
            <a:ext cx="2286000" cy="129540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6477000" y="4114800"/>
            <a:ext cx="1676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Calibri"/>
                <a:cs typeface="Calibri"/>
              </a:rPr>
              <a:t>Episode 4</a:t>
            </a:r>
          </a:p>
        </p:txBody>
      </p:sp>
      <p:sp>
        <p:nvSpPr>
          <p:cNvPr id="37" name="Rounded Rectangle 36"/>
          <p:cNvSpPr/>
          <p:nvPr/>
        </p:nvSpPr>
        <p:spPr>
          <a:xfrm>
            <a:off x="6172200" y="4648200"/>
            <a:ext cx="2286000" cy="129540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3733800" y="4698024"/>
            <a:ext cx="2438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/>
                <a:cs typeface="Calibri"/>
              </a:rPr>
              <a:t>E, north, C, -1</a:t>
            </a:r>
          </a:p>
          <a:p>
            <a:r>
              <a:rPr lang="en-US" sz="2400" dirty="0">
                <a:latin typeface="Calibri"/>
                <a:cs typeface="Calibri"/>
              </a:rPr>
              <a:t>C, east,   D, -1</a:t>
            </a:r>
          </a:p>
          <a:p>
            <a:r>
              <a:rPr lang="en-US" sz="2400" dirty="0">
                <a:latin typeface="Calibri"/>
                <a:cs typeface="Calibri"/>
              </a:rPr>
              <a:t>D, exit,    x, +10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9296400" y="1981200"/>
            <a:ext cx="2286000" cy="4001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Calibri"/>
                <a:cs typeface="Calibri"/>
              </a:rPr>
              <a:t>T(</a:t>
            </a:r>
            <a:r>
              <a:rPr lang="en-US" sz="3200" dirty="0" err="1">
                <a:solidFill>
                  <a:schemeClr val="bg1"/>
                </a:solidFill>
                <a:latin typeface="Calibri"/>
                <a:cs typeface="Calibri"/>
              </a:rPr>
              <a:t>s,a,s</a:t>
            </a:r>
            <a:r>
              <a:rPr lang="en-US" sz="3200" dirty="0">
                <a:solidFill>
                  <a:schemeClr val="bg1"/>
                </a:solidFill>
                <a:latin typeface="Calibri"/>
                <a:cs typeface="Calibri"/>
              </a:rPr>
              <a:t>’).</a:t>
            </a:r>
          </a:p>
          <a:p>
            <a:pPr algn="ctr"/>
            <a:endParaRPr lang="en-US" sz="500" dirty="0">
              <a:latin typeface="Calibri"/>
              <a:cs typeface="Calibri"/>
            </a:endParaRPr>
          </a:p>
          <a:p>
            <a:r>
              <a:rPr lang="en-US" sz="2000" dirty="0">
                <a:latin typeface="Calibri"/>
                <a:cs typeface="Calibri"/>
              </a:rPr>
              <a:t>T(B, east, C) =</a:t>
            </a:r>
          </a:p>
          <a:p>
            <a:r>
              <a:rPr lang="en-US" sz="2000" dirty="0">
                <a:latin typeface="Calibri"/>
                <a:cs typeface="Calibri"/>
              </a:rPr>
              <a:t>T(C, east, D) =</a:t>
            </a:r>
          </a:p>
          <a:p>
            <a:r>
              <a:rPr lang="en-US" sz="2000" dirty="0">
                <a:latin typeface="Calibri"/>
                <a:cs typeface="Calibri"/>
              </a:rPr>
              <a:t>T(C, east, A) = </a:t>
            </a:r>
          </a:p>
          <a:p>
            <a:r>
              <a:rPr lang="en-US" sz="2000" dirty="0">
                <a:latin typeface="Calibri"/>
                <a:cs typeface="Calibri"/>
              </a:rPr>
              <a:t>…</a:t>
            </a:r>
          </a:p>
          <a:p>
            <a:endParaRPr lang="en-US" sz="2000" dirty="0">
              <a:latin typeface="Calibri"/>
              <a:cs typeface="Calibri"/>
            </a:endParaRPr>
          </a:p>
          <a:p>
            <a:pPr algn="ctr"/>
            <a:r>
              <a:rPr lang="en-US" sz="3200" dirty="0">
                <a:solidFill>
                  <a:schemeClr val="bg1"/>
                </a:solidFill>
                <a:latin typeface="Calibri"/>
                <a:cs typeface="Calibri"/>
              </a:rPr>
              <a:t>R(</a:t>
            </a:r>
            <a:r>
              <a:rPr lang="en-US" sz="3200" dirty="0" err="1">
                <a:solidFill>
                  <a:schemeClr val="bg1"/>
                </a:solidFill>
                <a:latin typeface="Calibri"/>
                <a:cs typeface="Calibri"/>
              </a:rPr>
              <a:t>s,a,s</a:t>
            </a:r>
            <a:r>
              <a:rPr lang="en-US" sz="3200" dirty="0">
                <a:solidFill>
                  <a:schemeClr val="bg1"/>
                </a:solidFill>
                <a:latin typeface="Calibri"/>
                <a:cs typeface="Calibri"/>
              </a:rPr>
              <a:t>’).</a:t>
            </a:r>
          </a:p>
          <a:p>
            <a:pPr algn="ctr"/>
            <a:endParaRPr lang="en-US" sz="500" dirty="0">
              <a:latin typeface="Calibri"/>
              <a:cs typeface="Calibri"/>
            </a:endParaRPr>
          </a:p>
          <a:p>
            <a:r>
              <a:rPr lang="en-US" sz="2000" dirty="0">
                <a:latin typeface="Calibri"/>
                <a:cs typeface="Calibri"/>
              </a:rPr>
              <a:t>R(B, east, C) = </a:t>
            </a:r>
          </a:p>
          <a:p>
            <a:r>
              <a:rPr lang="en-US" sz="2000" dirty="0">
                <a:latin typeface="Calibri"/>
                <a:cs typeface="Calibri"/>
              </a:rPr>
              <a:t>R(C, east, D) = </a:t>
            </a:r>
          </a:p>
          <a:p>
            <a:r>
              <a:rPr lang="en-US" sz="2000" dirty="0">
                <a:latin typeface="Calibri"/>
                <a:cs typeface="Calibri"/>
              </a:rPr>
              <a:t>R(D, exit, x) = </a:t>
            </a:r>
          </a:p>
          <a:p>
            <a:pPr algn="ctr"/>
            <a:r>
              <a:rPr lang="en-US" sz="2000" dirty="0">
                <a:latin typeface="Calibri"/>
                <a:cs typeface="Calibri"/>
              </a:rPr>
              <a:t>…</a:t>
            </a:r>
          </a:p>
        </p:txBody>
      </p:sp>
      <p:sp>
        <p:nvSpPr>
          <p:cNvPr id="39" name="Rounded Rectangle 38"/>
          <p:cNvSpPr/>
          <p:nvPr/>
        </p:nvSpPr>
        <p:spPr>
          <a:xfrm>
            <a:off x="9144000" y="2514600"/>
            <a:ext cx="2438400" cy="129540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9144000" y="4648200"/>
            <a:ext cx="2438400" cy="129540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pic>
        <p:nvPicPr>
          <p:cNvPr id="41" name="Picture 40" descr="txp_fig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 cstate="print"/>
          <a:stretch>
            <a:fillRect/>
          </a:stretch>
        </p:blipFill>
        <p:spPr bwMode="auto">
          <a:xfrm>
            <a:off x="9659816" y="2066192"/>
            <a:ext cx="1522958" cy="381000"/>
          </a:xfrm>
          <a:prstGeom prst="rect">
            <a:avLst/>
          </a:prstGeom>
          <a:noFill/>
          <a:ln/>
          <a:effectLst/>
        </p:spPr>
      </p:pic>
      <p:pic>
        <p:nvPicPr>
          <p:cNvPr id="42" name="Picture 41" descr="txp_fig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 cstate="print"/>
          <a:stretch>
            <a:fillRect/>
          </a:stretch>
        </p:blipFill>
        <p:spPr bwMode="auto">
          <a:xfrm>
            <a:off x="9677400" y="4199792"/>
            <a:ext cx="1505313" cy="381000"/>
          </a:xfrm>
          <a:prstGeom prst="rect">
            <a:avLst/>
          </a:prstGeom>
          <a:noFill/>
          <a:ln/>
          <a:effectLst/>
        </p:spPr>
      </p:pic>
    </p:spTree>
    <p:extLst>
      <p:ext uri="{BB962C8B-B14F-4D97-AF65-F5344CB8AC3E}">
        <p14:creationId xmlns:p14="http://schemas.microsoft.com/office/powerpoint/2010/main" val="1612541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8" grpId="0"/>
      <p:bldP spid="29" grpId="0"/>
      <p:bldP spid="30" grpId="0"/>
      <p:bldP spid="31" grpId="0" animBg="1"/>
      <p:bldP spid="32" grpId="0"/>
      <p:bldP spid="33" grpId="0" animBg="1"/>
      <p:bldP spid="34" grpId="0"/>
      <p:bldP spid="35" grpId="0" animBg="1"/>
      <p:bldP spid="36" grpId="0"/>
      <p:bldP spid="37" grpId="0" animBg="1"/>
      <p:bldP spid="44" grpId="0"/>
      <p:bldP spid="38" grpId="0"/>
      <p:bldP spid="39" grpId="0" animBg="1"/>
      <p:bldP spid="40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/>
                <a:cs typeface="Calibri"/>
              </a:rPr>
              <a:t>Example: Model-Based Learning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09600" y="1371600"/>
            <a:ext cx="2209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2"/>
                </a:solidFill>
                <a:latin typeface="Calibri"/>
                <a:cs typeface="Calibri"/>
              </a:rPr>
              <a:t>Input Policy </a:t>
            </a:r>
            <a:r>
              <a:rPr lang="en-US" sz="2800" dirty="0">
                <a:solidFill>
                  <a:schemeClr val="accent2"/>
                </a:solidFill>
                <a:latin typeface="Calibri"/>
                <a:cs typeface="Calibri"/>
                <a:sym typeface="Symbol" pitchFamily="18" charset="2"/>
              </a:rPr>
              <a:t></a:t>
            </a:r>
            <a:r>
              <a:rPr lang="en-US" dirty="0">
                <a:solidFill>
                  <a:schemeClr val="accent2"/>
                </a:solidFill>
                <a:latin typeface="Calibri"/>
                <a:cs typeface="Calibri"/>
              </a:rPr>
              <a:t> </a:t>
            </a:r>
          </a:p>
        </p:txBody>
      </p:sp>
      <p:sp>
        <p:nvSpPr>
          <p:cNvPr id="14" name="Text Box 13"/>
          <p:cNvSpPr txBox="1">
            <a:spLocks noChangeArrowheads="1"/>
          </p:cNvSpPr>
          <p:nvPr/>
        </p:nvSpPr>
        <p:spPr bwMode="auto">
          <a:xfrm>
            <a:off x="457200" y="5421868"/>
            <a:ext cx="24384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800" i="1" dirty="0">
                <a:latin typeface="Calibri"/>
                <a:cs typeface="Calibri"/>
                <a:sym typeface="Symbol" pitchFamily="18" charset="2"/>
              </a:rPr>
              <a:t>Assume: </a:t>
            </a:r>
            <a:r>
              <a:rPr lang="en-US" sz="2800" dirty="0">
                <a:latin typeface="Calibri"/>
                <a:cs typeface="Calibri"/>
                <a:sym typeface="Symbol" pitchFamily="18" charset="2"/>
              </a:rPr>
              <a:t> = 1</a:t>
            </a:r>
            <a:endParaRPr lang="en-US" sz="2800" dirty="0">
              <a:latin typeface="Calibri"/>
              <a:cs typeface="Calibri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733800" y="1371600"/>
            <a:ext cx="4495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2"/>
                </a:solidFill>
                <a:latin typeface="Calibri"/>
                <a:cs typeface="Calibri"/>
              </a:rPr>
              <a:t>Observed Episodes (Training)</a:t>
            </a:r>
            <a:endParaRPr lang="en-US" dirty="0">
              <a:solidFill>
                <a:schemeClr val="accent2"/>
              </a:solidFill>
              <a:latin typeface="Calibri"/>
              <a:cs typeface="Calibri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991600" y="1371600"/>
            <a:ext cx="2743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2"/>
                </a:solidFill>
                <a:latin typeface="Calibri"/>
                <a:cs typeface="Calibri"/>
              </a:rPr>
              <a:t>Learned Model</a:t>
            </a:r>
            <a:endParaRPr lang="en-US" dirty="0">
              <a:solidFill>
                <a:schemeClr val="accent2"/>
              </a:solidFill>
              <a:latin typeface="Calibri"/>
              <a:cs typeface="Calibri"/>
            </a:endParaRPr>
          </a:p>
        </p:txBody>
      </p:sp>
      <p:graphicFrame>
        <p:nvGraphicFramePr>
          <p:cNvPr id="19" name="Table 18"/>
          <p:cNvGraphicFramePr>
            <a:graphicFrameLocks noGrp="1"/>
          </p:cNvGraphicFramePr>
          <p:nvPr>
            <p:extLst/>
          </p:nvPr>
        </p:nvGraphicFramePr>
        <p:xfrm>
          <a:off x="381000" y="2514600"/>
          <a:ext cx="2667000" cy="25433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9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89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89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47771">
                <a:tc>
                  <a:txBody>
                    <a:bodyPr/>
                    <a:lstStyle/>
                    <a:p>
                      <a:pPr algn="ctr"/>
                      <a:endParaRPr lang="en-US" sz="3200" dirty="0">
                        <a:solidFill>
                          <a:schemeClr val="bg2"/>
                        </a:solidFill>
                        <a:latin typeface="Calibri" pitchFamily="34" charset="0"/>
                      </a:endParaRPr>
                    </a:p>
                  </a:txBody>
                  <a:tcPr marL="83489" marR="83489" marT="41745" marB="4174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+mn-ea"/>
                          <a:cs typeface="+mn-cs"/>
                        </a:rPr>
                        <a:t>A</a:t>
                      </a:r>
                      <a:endParaRPr lang="en-US" sz="2800" dirty="0">
                        <a:solidFill>
                          <a:schemeClr val="bg2"/>
                        </a:solidFill>
                        <a:latin typeface="Calibri" pitchFamily="34" charset="0"/>
                      </a:endParaRPr>
                    </a:p>
                  </a:txBody>
                  <a:tcPr marL="83489" marR="83489" marT="41745" marB="4174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Calibri" pitchFamily="34" charset="0"/>
                      </a:endParaRPr>
                    </a:p>
                  </a:txBody>
                  <a:tcPr marL="83489" marR="83489" marT="41745" marB="41745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47771"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+mn-ea"/>
                          <a:cs typeface="+mn-cs"/>
                        </a:rPr>
                        <a:t>B</a:t>
                      </a:r>
                    </a:p>
                  </a:txBody>
                  <a:tcPr marL="83489" marR="83489" marT="41745" marB="4174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+mn-ea"/>
                          <a:cs typeface="+mn-cs"/>
                        </a:rPr>
                        <a:t>C</a:t>
                      </a:r>
                      <a:endParaRPr lang="en-US" sz="3200" dirty="0">
                        <a:solidFill>
                          <a:schemeClr val="bg2"/>
                        </a:solidFill>
                        <a:latin typeface="Calibri" pitchFamily="34" charset="0"/>
                      </a:endParaRPr>
                    </a:p>
                  </a:txBody>
                  <a:tcPr marL="83489" marR="83489" marT="41745" marB="4174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808080"/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+mn-ea"/>
                          <a:cs typeface="+mn-cs"/>
                        </a:rPr>
                        <a:t>D</a:t>
                      </a:r>
                      <a:endParaRPr kumimoji="0" lang="en-US" sz="2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itchFamily="34" charset="0"/>
                        <a:ea typeface="+mn-ea"/>
                        <a:cs typeface="+mn-cs"/>
                      </a:endParaRPr>
                    </a:p>
                  </a:txBody>
                  <a:tcPr marL="83489" marR="83489" marT="41745" marB="4174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47771">
                <a:tc>
                  <a:txBody>
                    <a:bodyPr/>
                    <a:lstStyle/>
                    <a:p>
                      <a:endParaRPr lang="en-US" sz="1800" dirty="0">
                        <a:latin typeface="Calibri" pitchFamily="34" charset="0"/>
                      </a:endParaRPr>
                    </a:p>
                  </a:txBody>
                  <a:tcPr marL="83489" marR="83489" marT="41745" marB="41745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808080"/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+mn-ea"/>
                          <a:cs typeface="+mn-cs"/>
                        </a:rPr>
                        <a:t>E</a:t>
                      </a:r>
                      <a:endParaRPr kumimoji="0" lang="en-US" sz="3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808080"/>
                        </a:solidFill>
                        <a:effectLst/>
                        <a:uLnTx/>
                        <a:uFillTx/>
                        <a:latin typeface="Calibri" pitchFamily="34" charset="0"/>
                        <a:ea typeface="+mn-ea"/>
                        <a:cs typeface="+mn-cs"/>
                      </a:endParaRPr>
                    </a:p>
                  </a:txBody>
                  <a:tcPr marL="83489" marR="83489" marT="41745" marB="4174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Calibri" pitchFamily="34" charset="0"/>
                      </a:endParaRPr>
                    </a:p>
                  </a:txBody>
                  <a:tcPr marL="83489" marR="83489" marT="41745" marB="41745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0" name="Rectangle 19"/>
          <p:cNvSpPr/>
          <p:nvPr/>
        </p:nvSpPr>
        <p:spPr>
          <a:xfrm>
            <a:off x="2303584" y="3478824"/>
            <a:ext cx="609600" cy="60960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1406768" y="2640624"/>
            <a:ext cx="609600" cy="60960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22" name="Isosceles Triangle 21"/>
          <p:cNvSpPr/>
          <p:nvPr/>
        </p:nvSpPr>
        <p:spPr>
          <a:xfrm rot="5400000">
            <a:off x="1064981" y="3690949"/>
            <a:ext cx="228600" cy="197069"/>
          </a:xfrm>
          <a:prstGeom prst="triangle">
            <a:avLst/>
          </a:prstGeom>
          <a:solidFill>
            <a:srgbClr val="CCECFF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23" name="Isosceles Triangle 22"/>
          <p:cNvSpPr/>
          <p:nvPr/>
        </p:nvSpPr>
        <p:spPr>
          <a:xfrm rot="5400000">
            <a:off x="1920765" y="3690950"/>
            <a:ext cx="228600" cy="197069"/>
          </a:xfrm>
          <a:prstGeom prst="triangle">
            <a:avLst/>
          </a:prstGeom>
          <a:solidFill>
            <a:srgbClr val="CCECFF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24" name="Isosceles Triangle 23"/>
          <p:cNvSpPr/>
          <p:nvPr/>
        </p:nvSpPr>
        <p:spPr>
          <a:xfrm>
            <a:off x="1608992" y="4222531"/>
            <a:ext cx="228600" cy="197069"/>
          </a:xfrm>
          <a:prstGeom prst="triangle">
            <a:avLst/>
          </a:prstGeom>
          <a:solidFill>
            <a:srgbClr val="CCECFF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795344" y="2567352"/>
            <a:ext cx="1981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/>
                <a:cs typeface="Calibri"/>
              </a:rPr>
              <a:t>B, east, C, -1</a:t>
            </a:r>
          </a:p>
          <a:p>
            <a:r>
              <a:rPr lang="en-US" sz="2400" dirty="0">
                <a:latin typeface="Calibri"/>
                <a:cs typeface="Calibri"/>
              </a:rPr>
              <a:t>C, east, D, -1</a:t>
            </a:r>
          </a:p>
          <a:p>
            <a:r>
              <a:rPr lang="en-US" sz="2400" dirty="0">
                <a:latin typeface="Calibri"/>
                <a:cs typeface="Calibri"/>
              </a:rPr>
              <a:t>D, exit,  x, +10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386144" y="2567352"/>
            <a:ext cx="1981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/>
                <a:cs typeface="Calibri"/>
              </a:rPr>
              <a:t>B, east, C, -1</a:t>
            </a:r>
          </a:p>
          <a:p>
            <a:r>
              <a:rPr lang="en-US" sz="2400" dirty="0">
                <a:latin typeface="Calibri"/>
                <a:cs typeface="Calibri"/>
              </a:rPr>
              <a:t>C, east, D, -1</a:t>
            </a:r>
          </a:p>
          <a:p>
            <a:r>
              <a:rPr lang="en-US" sz="2400" dirty="0">
                <a:latin typeface="Calibri"/>
                <a:cs typeface="Calibri"/>
              </a:rPr>
              <a:t>D, exit,  x, +10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6342184" y="4699311"/>
            <a:ext cx="2438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/>
                <a:cs typeface="Calibri"/>
              </a:rPr>
              <a:t>E, north, C, -1</a:t>
            </a:r>
          </a:p>
          <a:p>
            <a:r>
              <a:rPr lang="en-US" sz="2400" dirty="0">
                <a:latin typeface="Calibri"/>
                <a:cs typeface="Calibri"/>
              </a:rPr>
              <a:t>C, east,   A, -1</a:t>
            </a:r>
          </a:p>
          <a:p>
            <a:r>
              <a:rPr lang="en-US" sz="2400" dirty="0">
                <a:latin typeface="Calibri"/>
                <a:cs typeface="Calibri"/>
              </a:rPr>
              <a:t>A, exit,    x, -10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886200" y="1981200"/>
            <a:ext cx="1676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Calibri"/>
                <a:cs typeface="Calibri"/>
              </a:rPr>
              <a:t>Episode 1</a:t>
            </a:r>
          </a:p>
        </p:txBody>
      </p:sp>
      <p:sp>
        <p:nvSpPr>
          <p:cNvPr id="31" name="Rounded Rectangle 30"/>
          <p:cNvSpPr/>
          <p:nvPr/>
        </p:nvSpPr>
        <p:spPr>
          <a:xfrm>
            <a:off x="3581400" y="2514600"/>
            <a:ext cx="2286000" cy="129540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477000" y="1981200"/>
            <a:ext cx="1676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Calibri"/>
                <a:cs typeface="Calibri"/>
              </a:rPr>
              <a:t>Episode 2</a:t>
            </a:r>
          </a:p>
        </p:txBody>
      </p:sp>
      <p:sp>
        <p:nvSpPr>
          <p:cNvPr id="33" name="Rounded Rectangle 32"/>
          <p:cNvSpPr/>
          <p:nvPr/>
        </p:nvSpPr>
        <p:spPr>
          <a:xfrm>
            <a:off x="6172200" y="2514600"/>
            <a:ext cx="2286000" cy="129540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3886200" y="4114800"/>
            <a:ext cx="1676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Calibri"/>
                <a:cs typeface="Calibri"/>
              </a:rPr>
              <a:t>Episode 3</a:t>
            </a:r>
          </a:p>
        </p:txBody>
      </p:sp>
      <p:sp>
        <p:nvSpPr>
          <p:cNvPr id="35" name="Rounded Rectangle 34"/>
          <p:cNvSpPr/>
          <p:nvPr/>
        </p:nvSpPr>
        <p:spPr>
          <a:xfrm>
            <a:off x="3581400" y="4648200"/>
            <a:ext cx="2286000" cy="129540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6477000" y="4114800"/>
            <a:ext cx="1676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Calibri"/>
                <a:cs typeface="Calibri"/>
              </a:rPr>
              <a:t>Episode 4</a:t>
            </a:r>
          </a:p>
        </p:txBody>
      </p:sp>
      <p:sp>
        <p:nvSpPr>
          <p:cNvPr id="37" name="Rounded Rectangle 36"/>
          <p:cNvSpPr/>
          <p:nvPr/>
        </p:nvSpPr>
        <p:spPr>
          <a:xfrm>
            <a:off x="6172200" y="4648200"/>
            <a:ext cx="2286000" cy="129540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3733800" y="4698024"/>
            <a:ext cx="2438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/>
                <a:cs typeface="Calibri"/>
              </a:rPr>
              <a:t>E, north, C, -1</a:t>
            </a:r>
          </a:p>
          <a:p>
            <a:r>
              <a:rPr lang="en-US" sz="2400" dirty="0">
                <a:latin typeface="Calibri"/>
                <a:cs typeface="Calibri"/>
              </a:rPr>
              <a:t>C, east,   D, -1</a:t>
            </a:r>
          </a:p>
          <a:p>
            <a:r>
              <a:rPr lang="en-US" sz="2400" dirty="0">
                <a:latin typeface="Calibri"/>
                <a:cs typeface="Calibri"/>
              </a:rPr>
              <a:t>D, exit,    x, +10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9296400" y="1981200"/>
            <a:ext cx="22860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Calibri"/>
                <a:cs typeface="Calibri"/>
              </a:rPr>
              <a:t>T(</a:t>
            </a:r>
            <a:r>
              <a:rPr lang="en-US" sz="3200" dirty="0" err="1">
                <a:solidFill>
                  <a:schemeClr val="bg1"/>
                </a:solidFill>
                <a:latin typeface="Calibri"/>
                <a:cs typeface="Calibri"/>
              </a:rPr>
              <a:t>s,a,s</a:t>
            </a:r>
            <a:r>
              <a:rPr lang="en-US" sz="3200" dirty="0">
                <a:solidFill>
                  <a:schemeClr val="bg1"/>
                </a:solidFill>
                <a:latin typeface="Calibri"/>
                <a:cs typeface="Calibri"/>
              </a:rPr>
              <a:t>’).</a:t>
            </a:r>
          </a:p>
          <a:p>
            <a:pPr algn="ctr"/>
            <a:endParaRPr lang="en-US" sz="500" dirty="0">
              <a:latin typeface="Calibri"/>
              <a:cs typeface="Calibri"/>
            </a:endParaRPr>
          </a:p>
          <a:p>
            <a:r>
              <a:rPr lang="en-US" sz="2000" dirty="0">
                <a:latin typeface="Calibri"/>
                <a:cs typeface="Calibri"/>
              </a:rPr>
              <a:t>T(B, east, C) = 1.00</a:t>
            </a:r>
          </a:p>
          <a:p>
            <a:r>
              <a:rPr lang="en-US" sz="2000" dirty="0">
                <a:latin typeface="Calibri"/>
                <a:cs typeface="Calibri"/>
              </a:rPr>
              <a:t>T(C, east, D) = 0.75</a:t>
            </a:r>
          </a:p>
          <a:p>
            <a:r>
              <a:rPr lang="en-US" sz="2000" dirty="0">
                <a:latin typeface="Calibri"/>
                <a:cs typeface="Calibri"/>
              </a:rPr>
              <a:t>T(C, east, A) = 0.25</a:t>
            </a:r>
          </a:p>
          <a:p>
            <a:pPr algn="ctr"/>
            <a:r>
              <a:rPr lang="en-US" sz="2000" dirty="0">
                <a:latin typeface="Calibri"/>
                <a:cs typeface="Calibri"/>
              </a:rPr>
              <a:t>…</a:t>
            </a:r>
          </a:p>
          <a:p>
            <a:endParaRPr lang="en-US" sz="2000" dirty="0">
              <a:latin typeface="Calibri"/>
              <a:cs typeface="Calibri"/>
            </a:endParaRPr>
          </a:p>
          <a:p>
            <a:pPr algn="ctr"/>
            <a:r>
              <a:rPr lang="en-US" sz="3200" dirty="0">
                <a:solidFill>
                  <a:schemeClr val="bg1"/>
                </a:solidFill>
                <a:latin typeface="Calibri"/>
                <a:cs typeface="Calibri"/>
              </a:rPr>
              <a:t>R(</a:t>
            </a:r>
            <a:r>
              <a:rPr lang="en-US" sz="3200" dirty="0" err="1">
                <a:solidFill>
                  <a:schemeClr val="bg1"/>
                </a:solidFill>
                <a:latin typeface="Calibri"/>
                <a:cs typeface="Calibri"/>
              </a:rPr>
              <a:t>s,a,s</a:t>
            </a:r>
            <a:r>
              <a:rPr lang="en-US" sz="3200" dirty="0">
                <a:solidFill>
                  <a:schemeClr val="bg1"/>
                </a:solidFill>
                <a:latin typeface="Calibri"/>
                <a:cs typeface="Calibri"/>
              </a:rPr>
              <a:t>’).</a:t>
            </a:r>
          </a:p>
          <a:p>
            <a:pPr algn="ctr"/>
            <a:endParaRPr lang="en-US" sz="500" dirty="0">
              <a:latin typeface="Calibri"/>
              <a:cs typeface="Calibri"/>
            </a:endParaRPr>
          </a:p>
          <a:p>
            <a:r>
              <a:rPr lang="en-US" sz="2000" dirty="0">
                <a:latin typeface="Calibri"/>
                <a:cs typeface="Calibri"/>
              </a:rPr>
              <a:t>R(B, east, C) = -1</a:t>
            </a:r>
          </a:p>
          <a:p>
            <a:r>
              <a:rPr lang="en-US" sz="2000" dirty="0">
                <a:latin typeface="Calibri"/>
                <a:cs typeface="Calibri"/>
              </a:rPr>
              <a:t>R(C, east, D) = -1</a:t>
            </a:r>
          </a:p>
          <a:p>
            <a:r>
              <a:rPr lang="en-US" sz="2000" dirty="0">
                <a:latin typeface="Calibri"/>
                <a:cs typeface="Calibri"/>
              </a:rPr>
              <a:t>R(D, exit, x) = +10</a:t>
            </a:r>
          </a:p>
          <a:p>
            <a:pPr algn="ctr"/>
            <a:r>
              <a:rPr lang="en-US" sz="2000" dirty="0">
                <a:latin typeface="Calibri"/>
                <a:cs typeface="Calibri"/>
              </a:rPr>
              <a:t>…</a:t>
            </a:r>
          </a:p>
        </p:txBody>
      </p:sp>
      <p:sp>
        <p:nvSpPr>
          <p:cNvPr id="39" name="Rounded Rectangle 38"/>
          <p:cNvSpPr/>
          <p:nvPr/>
        </p:nvSpPr>
        <p:spPr>
          <a:xfrm>
            <a:off x="9144000" y="2514600"/>
            <a:ext cx="2438400" cy="129540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9144000" y="4648200"/>
            <a:ext cx="2438400" cy="129540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pic>
        <p:nvPicPr>
          <p:cNvPr id="41" name="Picture 40" descr="txp_fig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 cstate="print"/>
          <a:stretch>
            <a:fillRect/>
          </a:stretch>
        </p:blipFill>
        <p:spPr bwMode="auto">
          <a:xfrm>
            <a:off x="9659816" y="2066192"/>
            <a:ext cx="1522958" cy="381000"/>
          </a:xfrm>
          <a:prstGeom prst="rect">
            <a:avLst/>
          </a:prstGeom>
          <a:noFill/>
          <a:ln/>
          <a:effectLst/>
        </p:spPr>
      </p:pic>
      <p:pic>
        <p:nvPicPr>
          <p:cNvPr id="42" name="Picture 41" descr="txp_fig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 cstate="print"/>
          <a:stretch>
            <a:fillRect/>
          </a:stretch>
        </p:blipFill>
        <p:spPr bwMode="auto">
          <a:xfrm>
            <a:off x="9677400" y="4199792"/>
            <a:ext cx="1505313" cy="381000"/>
          </a:xfrm>
          <a:prstGeom prst="rect">
            <a:avLst/>
          </a:prstGeom>
          <a:noFill/>
          <a:ln/>
          <a:effectLst/>
        </p:spPr>
      </p:pic>
    </p:spTree>
    <p:extLst>
      <p:ext uri="{BB962C8B-B14F-4D97-AF65-F5344CB8AC3E}">
        <p14:creationId xmlns:p14="http://schemas.microsoft.com/office/powerpoint/2010/main" val="26806389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Example: Expected Age</a:t>
            </a:r>
          </a:p>
        </p:txBody>
      </p:sp>
      <p:sp>
        <p:nvSpPr>
          <p:cNvPr id="12292" name="TextBox 10"/>
          <p:cNvSpPr txBox="1">
            <a:spLocks noChangeArrowheads="1"/>
          </p:cNvSpPr>
          <p:nvPr/>
        </p:nvSpPr>
        <p:spPr bwMode="auto">
          <a:xfrm>
            <a:off x="2971800" y="1214735"/>
            <a:ext cx="62484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Calibri" pitchFamily="34" charset="0"/>
              </a:rPr>
              <a:t>Goal: Compute expected age of 15-381 students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1600200" y="1828800"/>
            <a:ext cx="8915400" cy="1219200"/>
            <a:chOff x="1828800" y="1828800"/>
            <a:chExt cx="8534400" cy="1219200"/>
          </a:xfrm>
          <a:solidFill>
            <a:srgbClr val="B5E3C8"/>
          </a:solidFill>
        </p:grpSpPr>
        <p:sp>
          <p:nvSpPr>
            <p:cNvPr id="12" name="Rounded Rectangle 11"/>
            <p:cNvSpPr/>
            <p:nvPr/>
          </p:nvSpPr>
          <p:spPr>
            <a:xfrm>
              <a:off x="1828800" y="1828800"/>
              <a:ext cx="8534400" cy="1219200"/>
            </a:xfrm>
            <a:prstGeom prst="round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2000">
                <a:latin typeface="Calibri" pitchFamily="34" charset="0"/>
              </a:endParaRPr>
            </a:p>
          </p:txBody>
        </p:sp>
        <p:cxnSp>
          <p:nvCxnSpPr>
            <p:cNvPr id="15" name="Straight Connector 14"/>
            <p:cNvCxnSpPr/>
            <p:nvPr/>
          </p:nvCxnSpPr>
          <p:spPr>
            <a:xfrm>
              <a:off x="1828800" y="2209800"/>
              <a:ext cx="8534400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9" name="Picture 18" descr="TP_tmp.png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3784600" y="2362200"/>
            <a:ext cx="2133600" cy="558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1" name="Picture 20" descr="TP_tmp.png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8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6273800" y="2438400"/>
            <a:ext cx="1879600" cy="203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2" name="Rounded Rectangle 21"/>
          <p:cNvSpPr/>
          <p:nvPr/>
        </p:nvSpPr>
        <p:spPr>
          <a:xfrm>
            <a:off x="1600200" y="3886200"/>
            <a:ext cx="4191000" cy="2438400"/>
          </a:xfrm>
          <a:prstGeom prst="roundRect">
            <a:avLst/>
          </a:prstGeom>
          <a:solidFill>
            <a:srgbClr val="CCECFF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2000">
              <a:latin typeface="Calibri" pitchFamily="34" charset="0"/>
            </a:endParaRPr>
          </a:p>
        </p:txBody>
      </p:sp>
      <p:sp>
        <p:nvSpPr>
          <p:cNvPr id="23" name="TextBox 22"/>
          <p:cNvSpPr txBox="1">
            <a:spLocks noChangeArrowheads="1"/>
          </p:cNvSpPr>
          <p:nvPr/>
        </p:nvSpPr>
        <p:spPr bwMode="auto">
          <a:xfrm>
            <a:off x="1828800" y="3897313"/>
            <a:ext cx="365760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n-US" sz="2000">
                <a:latin typeface="Calibri" pitchFamily="34" charset="0"/>
              </a:rPr>
              <a:t>Unknown P(A): “Model Based”</a:t>
            </a:r>
          </a:p>
        </p:txBody>
      </p:sp>
      <p:cxnSp>
        <p:nvCxnSpPr>
          <p:cNvPr id="24" name="Straight Connector 23"/>
          <p:cNvCxnSpPr/>
          <p:nvPr/>
        </p:nvCxnSpPr>
        <p:spPr>
          <a:xfrm>
            <a:off x="1600200" y="4267200"/>
            <a:ext cx="4191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30" descr="TP_tmp.png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9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2667000" y="5461000"/>
            <a:ext cx="2133600" cy="558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0" name="Picture 39" descr="TP_tmp.png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0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2679700" y="4572000"/>
            <a:ext cx="1727200" cy="558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2" name="Rounded Rectangle 31"/>
          <p:cNvSpPr/>
          <p:nvPr/>
        </p:nvSpPr>
        <p:spPr>
          <a:xfrm>
            <a:off x="6324600" y="3886200"/>
            <a:ext cx="4191000" cy="2438400"/>
          </a:xfrm>
          <a:prstGeom prst="roundRect">
            <a:avLst/>
          </a:prstGeom>
          <a:solidFill>
            <a:srgbClr val="CCECFF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2000">
              <a:latin typeface="Calibri" pitchFamily="34" charset="0"/>
            </a:endParaRPr>
          </a:p>
        </p:txBody>
      </p:sp>
      <p:sp>
        <p:nvSpPr>
          <p:cNvPr id="33" name="TextBox 32"/>
          <p:cNvSpPr txBox="1">
            <a:spLocks noChangeArrowheads="1"/>
          </p:cNvSpPr>
          <p:nvPr/>
        </p:nvSpPr>
        <p:spPr bwMode="auto">
          <a:xfrm>
            <a:off x="6553200" y="3897313"/>
            <a:ext cx="365760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n-US" sz="2000">
                <a:latin typeface="Calibri" pitchFamily="34" charset="0"/>
              </a:rPr>
              <a:t>Unknown P(A): “Model Free”</a:t>
            </a:r>
          </a:p>
        </p:txBody>
      </p:sp>
      <p:cxnSp>
        <p:nvCxnSpPr>
          <p:cNvPr id="34" name="Straight Connector 33"/>
          <p:cNvCxnSpPr/>
          <p:nvPr/>
        </p:nvCxnSpPr>
        <p:spPr>
          <a:xfrm>
            <a:off x="6324600" y="4267200"/>
            <a:ext cx="4191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Picture 38" descr="TP_tmp.png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1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7467600" y="4953000"/>
            <a:ext cx="1801813" cy="660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7" name="TextBox 36"/>
          <p:cNvSpPr txBox="1">
            <a:spLocks noChangeArrowheads="1"/>
          </p:cNvSpPr>
          <p:nvPr/>
        </p:nvSpPr>
        <p:spPr bwMode="auto">
          <a:xfrm>
            <a:off x="1600200" y="3244825"/>
            <a:ext cx="89154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Calibri" pitchFamily="34" charset="0"/>
              </a:rPr>
              <a:t>Without P(A), instead collect samples [a</a:t>
            </a:r>
            <a:r>
              <a:rPr lang="en-US" sz="2400" baseline="-25000" dirty="0">
                <a:latin typeface="Calibri" pitchFamily="34" charset="0"/>
              </a:rPr>
              <a:t>1</a:t>
            </a:r>
            <a:r>
              <a:rPr lang="en-US" sz="2400" dirty="0">
                <a:latin typeface="Calibri" pitchFamily="34" charset="0"/>
              </a:rPr>
              <a:t>, a</a:t>
            </a:r>
            <a:r>
              <a:rPr lang="en-US" sz="2400" baseline="-25000" dirty="0">
                <a:latin typeface="Calibri" pitchFamily="34" charset="0"/>
              </a:rPr>
              <a:t>2</a:t>
            </a:r>
            <a:r>
              <a:rPr lang="en-US" sz="2400" dirty="0">
                <a:latin typeface="Calibri" pitchFamily="34" charset="0"/>
              </a:rPr>
              <a:t>, … </a:t>
            </a:r>
            <a:r>
              <a:rPr lang="en-US" sz="2400" dirty="0" err="1">
                <a:latin typeface="Calibri" pitchFamily="34" charset="0"/>
              </a:rPr>
              <a:t>a</a:t>
            </a:r>
            <a:r>
              <a:rPr lang="en-US" sz="2400" baseline="-25000" dirty="0" err="1">
                <a:latin typeface="Calibri" pitchFamily="34" charset="0"/>
              </a:rPr>
              <a:t>N</a:t>
            </a:r>
            <a:r>
              <a:rPr lang="en-US" sz="2400" dirty="0">
                <a:latin typeface="Calibri" pitchFamily="34" charset="0"/>
              </a:rPr>
              <a:t>]</a:t>
            </a:r>
          </a:p>
        </p:txBody>
      </p:sp>
      <p:sp>
        <p:nvSpPr>
          <p:cNvPr id="12294" name="TextBox 12"/>
          <p:cNvSpPr txBox="1">
            <a:spLocks noChangeArrowheads="1"/>
          </p:cNvSpPr>
          <p:nvPr/>
        </p:nvSpPr>
        <p:spPr bwMode="auto">
          <a:xfrm>
            <a:off x="5334000" y="1828800"/>
            <a:ext cx="144780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n-US" sz="2000">
                <a:latin typeface="Calibri" pitchFamily="34" charset="0"/>
              </a:rPr>
              <a:t>Known P(A)</a:t>
            </a:r>
          </a:p>
        </p:txBody>
      </p:sp>
      <p:sp>
        <p:nvSpPr>
          <p:cNvPr id="25" name="Rectangular Callout 24"/>
          <p:cNvSpPr/>
          <p:nvPr/>
        </p:nvSpPr>
        <p:spPr>
          <a:xfrm>
            <a:off x="9982200" y="4495800"/>
            <a:ext cx="1981200" cy="1752600"/>
          </a:xfrm>
          <a:prstGeom prst="wedgeRectCallout">
            <a:avLst>
              <a:gd name="adj1" fmla="val -73260"/>
              <a:gd name="adj2" fmla="val -14027"/>
            </a:avLst>
          </a:prstGeom>
          <a:solidFill>
            <a:srgbClr val="B5E3C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Calibri" pitchFamily="34" charset="0"/>
              </a:rPr>
              <a:t>Why does this work?  Because samples appear with the right frequencies.</a:t>
            </a:r>
          </a:p>
        </p:txBody>
      </p:sp>
      <p:sp>
        <p:nvSpPr>
          <p:cNvPr id="26" name="Rectangular Callout 25"/>
          <p:cNvSpPr/>
          <p:nvPr/>
        </p:nvSpPr>
        <p:spPr>
          <a:xfrm>
            <a:off x="152400" y="4495800"/>
            <a:ext cx="1981200" cy="1752600"/>
          </a:xfrm>
          <a:prstGeom prst="wedgeRectCallout">
            <a:avLst>
              <a:gd name="adj1" fmla="val 68494"/>
              <a:gd name="adj2" fmla="val -29621"/>
            </a:avLst>
          </a:prstGeom>
          <a:solidFill>
            <a:srgbClr val="B5E3C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Calibri" pitchFamily="34" charset="0"/>
              </a:rPr>
              <a:t>Why does this work?  Because eventually you learn the right model.</a:t>
            </a:r>
          </a:p>
        </p:txBody>
      </p:sp>
    </p:spTree>
    <p:extLst>
      <p:ext uri="{BB962C8B-B14F-4D97-AF65-F5344CB8AC3E}">
        <p14:creationId xmlns:p14="http://schemas.microsoft.com/office/powerpoint/2010/main" val="205920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/>
      <p:bldP spid="32" grpId="0" animBg="1"/>
      <p:bldP spid="33" grpId="0"/>
      <p:bldP spid="37" grpId="0"/>
      <p:bldP spid="12294" grpId="0"/>
      <p:bldP spid="25" grpId="0" animBg="1"/>
      <p:bldP spid="26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Model-Free Learning</a:t>
            </a:r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429000" y="1448200"/>
            <a:ext cx="5480050" cy="502817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Passive Reinforcement Learning</a:t>
            </a:r>
          </a:p>
        </p:txBody>
      </p:sp>
      <p:pic>
        <p:nvPicPr>
          <p:cNvPr id="368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590800" y="1156714"/>
            <a:ext cx="7162800" cy="5319787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Passive Reinforcement Learning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1371600"/>
            <a:ext cx="11430000" cy="4525962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800" dirty="0"/>
              <a:t>Simplified task: policy evaluation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Input: a fixed policy </a:t>
            </a:r>
            <a:r>
              <a:rPr lang="en-US" sz="2400" dirty="0">
                <a:sym typeface="Symbol" pitchFamily="18" charset="2"/>
              </a:rPr>
              <a:t>(s)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You don’t know the transitions T(</a:t>
            </a:r>
            <a:r>
              <a:rPr lang="en-US" sz="2400" dirty="0" err="1"/>
              <a:t>s,a,s</a:t>
            </a:r>
            <a:r>
              <a:rPr lang="en-US" sz="2400" dirty="0"/>
              <a:t>’)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You don’t know the rewards R(</a:t>
            </a:r>
            <a:r>
              <a:rPr lang="en-US" sz="2400" dirty="0" err="1"/>
              <a:t>s,a,s</a:t>
            </a:r>
            <a:r>
              <a:rPr lang="en-US" sz="2400" dirty="0"/>
              <a:t>’)</a:t>
            </a:r>
          </a:p>
          <a:p>
            <a:pPr lvl="1">
              <a:lnSpc>
                <a:spcPct val="90000"/>
              </a:lnSpc>
            </a:pPr>
            <a:r>
              <a:rPr lang="en-US" sz="2400" dirty="0">
                <a:solidFill>
                  <a:srgbClr val="CC0000"/>
                </a:solidFill>
              </a:rPr>
              <a:t>Goal: learn the state values</a:t>
            </a:r>
            <a:endParaRPr lang="en-US" sz="2400" dirty="0"/>
          </a:p>
          <a:p>
            <a:pPr lvl="1">
              <a:lnSpc>
                <a:spcPct val="90000"/>
              </a:lnSpc>
            </a:pPr>
            <a:endParaRPr lang="en-US" sz="2400" dirty="0"/>
          </a:p>
          <a:p>
            <a:pPr>
              <a:lnSpc>
                <a:spcPct val="90000"/>
              </a:lnSpc>
            </a:pPr>
            <a:r>
              <a:rPr lang="en-US" sz="2800" dirty="0"/>
              <a:t>In this case: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Learner is “along for the ride”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No choice about what actions to take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Just execute the policy and learn from experience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This is NOT offline planning!  You actually take actions in the world.</a:t>
            </a:r>
          </a:p>
          <a:p>
            <a:pPr lvl="1">
              <a:lnSpc>
                <a:spcPct val="90000"/>
              </a:lnSpc>
            </a:pPr>
            <a:endParaRPr lang="en-US" sz="2400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24600" y="1448143"/>
            <a:ext cx="5410200" cy="3162994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 Evaluation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397001"/>
            <a:ext cx="7442200" cy="4729164"/>
          </a:xfrm>
        </p:spPr>
        <p:txBody>
          <a:bodyPr/>
          <a:lstStyle/>
          <a:p>
            <a:r>
              <a:rPr lang="en-US" sz="2800" dirty="0"/>
              <a:t>Goal: Compute values for each state under </a:t>
            </a:r>
            <a:r>
              <a:rPr lang="en-US" sz="2800" dirty="0">
                <a:sym typeface="Symbol" pitchFamily="18" charset="2"/>
              </a:rPr>
              <a:t></a:t>
            </a:r>
          </a:p>
          <a:p>
            <a:pPr lvl="2"/>
            <a:endParaRPr lang="en-US" sz="2000" dirty="0"/>
          </a:p>
          <a:p>
            <a:r>
              <a:rPr lang="en-US" sz="2800" dirty="0"/>
              <a:t>Idea: Average together observed sample values</a:t>
            </a:r>
          </a:p>
          <a:p>
            <a:pPr lvl="1"/>
            <a:r>
              <a:rPr lang="en-US" sz="2400" dirty="0"/>
              <a:t>Act according to </a:t>
            </a:r>
            <a:r>
              <a:rPr lang="en-US" sz="2400" dirty="0">
                <a:sym typeface="Symbol" pitchFamily="18" charset="2"/>
              </a:rPr>
              <a:t></a:t>
            </a:r>
          </a:p>
          <a:p>
            <a:pPr lvl="1"/>
            <a:r>
              <a:rPr lang="en-US" sz="2400" dirty="0"/>
              <a:t>Every time you visit a state, write down what the sum of discounted rewards turned out to be</a:t>
            </a:r>
          </a:p>
          <a:p>
            <a:pPr lvl="1"/>
            <a:r>
              <a:rPr lang="en-US" sz="2400" dirty="0"/>
              <a:t>Average those samples</a:t>
            </a:r>
          </a:p>
          <a:p>
            <a:pPr lvl="2"/>
            <a:endParaRPr lang="en-US" sz="2000" dirty="0"/>
          </a:p>
          <a:p>
            <a:r>
              <a:rPr lang="en-US" sz="2800" dirty="0"/>
              <a:t>This is called direct evaluation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183880" y="1447800"/>
            <a:ext cx="3017520" cy="33528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/>
                <a:cs typeface="Calibri"/>
              </a:rPr>
              <a:t>Example: Direct Evaluation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33400" y="1371600"/>
            <a:ext cx="2362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2"/>
                </a:solidFill>
                <a:latin typeface="Calibri"/>
                <a:cs typeface="Calibri"/>
              </a:rPr>
              <a:t>Input Policy </a:t>
            </a:r>
            <a:r>
              <a:rPr lang="en-US" sz="2800" dirty="0">
                <a:solidFill>
                  <a:schemeClr val="accent2"/>
                </a:solidFill>
                <a:latin typeface="Calibri"/>
                <a:cs typeface="Calibri"/>
                <a:sym typeface="Symbol" pitchFamily="18" charset="2"/>
              </a:rPr>
              <a:t></a:t>
            </a:r>
            <a:r>
              <a:rPr lang="en-US" dirty="0">
                <a:solidFill>
                  <a:schemeClr val="accent2"/>
                </a:solidFill>
                <a:latin typeface="Calibri"/>
                <a:cs typeface="Calibri"/>
              </a:rPr>
              <a:t> </a:t>
            </a:r>
          </a:p>
        </p:txBody>
      </p:sp>
      <p:sp>
        <p:nvSpPr>
          <p:cNvPr id="14" name="Text Box 13"/>
          <p:cNvSpPr txBox="1">
            <a:spLocks noChangeArrowheads="1"/>
          </p:cNvSpPr>
          <p:nvPr/>
        </p:nvSpPr>
        <p:spPr bwMode="auto">
          <a:xfrm>
            <a:off x="457200" y="5421868"/>
            <a:ext cx="24384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800" i="1" dirty="0">
                <a:latin typeface="Calibri"/>
                <a:cs typeface="Calibri"/>
                <a:sym typeface="Symbol" pitchFamily="18" charset="2"/>
              </a:rPr>
              <a:t>Assume: </a:t>
            </a:r>
            <a:r>
              <a:rPr lang="en-US" sz="2800" dirty="0">
                <a:latin typeface="Calibri"/>
                <a:cs typeface="Calibri"/>
                <a:sym typeface="Symbol" pitchFamily="18" charset="2"/>
              </a:rPr>
              <a:t> = 1</a:t>
            </a:r>
            <a:endParaRPr lang="en-US" sz="2800" dirty="0">
              <a:latin typeface="Calibri"/>
              <a:cs typeface="Calibri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733800" y="1371600"/>
            <a:ext cx="4495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2"/>
                </a:solidFill>
                <a:latin typeface="Calibri"/>
                <a:cs typeface="Calibri"/>
              </a:rPr>
              <a:t>Observed Episodes (Training)</a:t>
            </a:r>
            <a:endParaRPr lang="en-US" dirty="0">
              <a:solidFill>
                <a:schemeClr val="accent2"/>
              </a:solidFill>
              <a:latin typeface="Calibri"/>
              <a:cs typeface="Calibri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991600" y="1371600"/>
            <a:ext cx="2743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2"/>
                </a:solidFill>
                <a:latin typeface="Calibri"/>
                <a:cs typeface="Calibri"/>
              </a:rPr>
              <a:t>Output Values</a:t>
            </a:r>
            <a:endParaRPr lang="en-US" dirty="0">
              <a:solidFill>
                <a:schemeClr val="accent2"/>
              </a:solidFill>
              <a:latin typeface="Calibri"/>
              <a:cs typeface="Calibri"/>
            </a:endParaRPr>
          </a:p>
        </p:txBody>
      </p:sp>
      <p:graphicFrame>
        <p:nvGraphicFramePr>
          <p:cNvPr id="19" name="Table 18"/>
          <p:cNvGraphicFramePr>
            <a:graphicFrameLocks noGrp="1"/>
          </p:cNvGraphicFramePr>
          <p:nvPr>
            <p:extLst/>
          </p:nvPr>
        </p:nvGraphicFramePr>
        <p:xfrm>
          <a:off x="381000" y="2514600"/>
          <a:ext cx="2667000" cy="25433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9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89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89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47771">
                <a:tc>
                  <a:txBody>
                    <a:bodyPr/>
                    <a:lstStyle/>
                    <a:p>
                      <a:pPr algn="ctr"/>
                      <a:endParaRPr lang="en-US" sz="3200" dirty="0">
                        <a:solidFill>
                          <a:schemeClr val="bg2"/>
                        </a:solidFill>
                        <a:latin typeface="Calibri" pitchFamily="34" charset="0"/>
                      </a:endParaRPr>
                    </a:p>
                  </a:txBody>
                  <a:tcPr marL="83489" marR="83489" marT="41745" marB="4174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+mn-ea"/>
                          <a:cs typeface="+mn-cs"/>
                        </a:rPr>
                        <a:t>A</a:t>
                      </a:r>
                      <a:endParaRPr lang="en-US" sz="2800" dirty="0">
                        <a:solidFill>
                          <a:schemeClr val="bg2"/>
                        </a:solidFill>
                        <a:latin typeface="Calibri" pitchFamily="34" charset="0"/>
                      </a:endParaRPr>
                    </a:p>
                  </a:txBody>
                  <a:tcPr marL="83489" marR="83489" marT="41745" marB="4174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Calibri" pitchFamily="34" charset="0"/>
                      </a:endParaRPr>
                    </a:p>
                  </a:txBody>
                  <a:tcPr marL="83489" marR="83489" marT="41745" marB="41745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47771"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+mn-ea"/>
                          <a:cs typeface="+mn-cs"/>
                        </a:rPr>
                        <a:t>B</a:t>
                      </a:r>
                    </a:p>
                  </a:txBody>
                  <a:tcPr marL="83489" marR="83489" marT="41745" marB="4174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+mn-ea"/>
                          <a:cs typeface="+mn-cs"/>
                        </a:rPr>
                        <a:t>C</a:t>
                      </a:r>
                      <a:endParaRPr lang="en-US" sz="3200" dirty="0">
                        <a:solidFill>
                          <a:schemeClr val="bg2"/>
                        </a:solidFill>
                        <a:latin typeface="Calibri" pitchFamily="34" charset="0"/>
                      </a:endParaRPr>
                    </a:p>
                  </a:txBody>
                  <a:tcPr marL="83489" marR="83489" marT="41745" marB="4174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808080"/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+mn-ea"/>
                          <a:cs typeface="+mn-cs"/>
                        </a:rPr>
                        <a:t>D</a:t>
                      </a:r>
                      <a:endParaRPr kumimoji="0" lang="en-US" sz="2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itchFamily="34" charset="0"/>
                        <a:ea typeface="+mn-ea"/>
                        <a:cs typeface="+mn-cs"/>
                      </a:endParaRPr>
                    </a:p>
                  </a:txBody>
                  <a:tcPr marL="83489" marR="83489" marT="41745" marB="4174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47771">
                <a:tc>
                  <a:txBody>
                    <a:bodyPr/>
                    <a:lstStyle/>
                    <a:p>
                      <a:endParaRPr lang="en-US" sz="1800" dirty="0">
                        <a:latin typeface="Calibri" pitchFamily="34" charset="0"/>
                      </a:endParaRPr>
                    </a:p>
                  </a:txBody>
                  <a:tcPr marL="83489" marR="83489" marT="41745" marB="41745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808080"/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+mn-ea"/>
                          <a:cs typeface="+mn-cs"/>
                        </a:rPr>
                        <a:t>E</a:t>
                      </a:r>
                      <a:endParaRPr kumimoji="0" lang="en-US" sz="3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808080"/>
                        </a:solidFill>
                        <a:effectLst/>
                        <a:uLnTx/>
                        <a:uFillTx/>
                        <a:latin typeface="Calibri" pitchFamily="34" charset="0"/>
                        <a:ea typeface="+mn-ea"/>
                        <a:cs typeface="+mn-cs"/>
                      </a:endParaRPr>
                    </a:p>
                  </a:txBody>
                  <a:tcPr marL="83489" marR="83489" marT="41745" marB="4174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Calibri" pitchFamily="34" charset="0"/>
                      </a:endParaRPr>
                    </a:p>
                  </a:txBody>
                  <a:tcPr marL="83489" marR="83489" marT="41745" marB="41745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0" name="Rectangle 19"/>
          <p:cNvSpPr/>
          <p:nvPr/>
        </p:nvSpPr>
        <p:spPr>
          <a:xfrm>
            <a:off x="2303584" y="3478824"/>
            <a:ext cx="609600" cy="60960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1406768" y="2640624"/>
            <a:ext cx="609600" cy="60960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22" name="Isosceles Triangle 21"/>
          <p:cNvSpPr/>
          <p:nvPr/>
        </p:nvSpPr>
        <p:spPr>
          <a:xfrm rot="5400000">
            <a:off x="1064981" y="3690949"/>
            <a:ext cx="228600" cy="197069"/>
          </a:xfrm>
          <a:prstGeom prst="triangle">
            <a:avLst/>
          </a:prstGeom>
          <a:solidFill>
            <a:srgbClr val="CCECFF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23" name="Isosceles Triangle 22"/>
          <p:cNvSpPr/>
          <p:nvPr/>
        </p:nvSpPr>
        <p:spPr>
          <a:xfrm rot="5400000">
            <a:off x="1920765" y="3690950"/>
            <a:ext cx="228600" cy="197069"/>
          </a:xfrm>
          <a:prstGeom prst="triangle">
            <a:avLst/>
          </a:prstGeom>
          <a:solidFill>
            <a:srgbClr val="CCECFF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24" name="Isosceles Triangle 23"/>
          <p:cNvSpPr/>
          <p:nvPr/>
        </p:nvSpPr>
        <p:spPr>
          <a:xfrm>
            <a:off x="1608992" y="4222531"/>
            <a:ext cx="228600" cy="197069"/>
          </a:xfrm>
          <a:prstGeom prst="triangle">
            <a:avLst/>
          </a:prstGeom>
          <a:solidFill>
            <a:srgbClr val="CCECFF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795344" y="2567352"/>
            <a:ext cx="1981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/>
                <a:cs typeface="Calibri"/>
              </a:rPr>
              <a:t>B, east, C, -1</a:t>
            </a:r>
          </a:p>
          <a:p>
            <a:r>
              <a:rPr lang="en-US" sz="2400" dirty="0">
                <a:latin typeface="Calibri"/>
                <a:cs typeface="Calibri"/>
              </a:rPr>
              <a:t>C, east, D, -1</a:t>
            </a:r>
          </a:p>
          <a:p>
            <a:r>
              <a:rPr lang="en-US" sz="2400" dirty="0">
                <a:latin typeface="Calibri"/>
                <a:cs typeface="Calibri"/>
              </a:rPr>
              <a:t>D, exit,  x, +10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386144" y="2567352"/>
            <a:ext cx="1981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/>
                <a:cs typeface="Calibri"/>
              </a:rPr>
              <a:t>B, east, C, -1</a:t>
            </a:r>
          </a:p>
          <a:p>
            <a:r>
              <a:rPr lang="en-US" sz="2400" dirty="0">
                <a:latin typeface="Calibri"/>
                <a:cs typeface="Calibri"/>
              </a:rPr>
              <a:t>C, east, D, -1</a:t>
            </a:r>
          </a:p>
          <a:p>
            <a:r>
              <a:rPr lang="en-US" sz="2400" dirty="0">
                <a:latin typeface="Calibri"/>
                <a:cs typeface="Calibri"/>
              </a:rPr>
              <a:t>D, exit,  x, +10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6342184" y="4699311"/>
            <a:ext cx="2438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/>
                <a:cs typeface="Calibri"/>
              </a:rPr>
              <a:t>E, north, C, -1</a:t>
            </a:r>
          </a:p>
          <a:p>
            <a:r>
              <a:rPr lang="en-US" sz="2400" dirty="0">
                <a:latin typeface="Calibri"/>
                <a:cs typeface="Calibri"/>
              </a:rPr>
              <a:t>C, east,   A, -1</a:t>
            </a:r>
          </a:p>
          <a:p>
            <a:r>
              <a:rPr lang="en-US" sz="2400" dirty="0">
                <a:latin typeface="Calibri"/>
                <a:cs typeface="Calibri"/>
              </a:rPr>
              <a:t>A, exit,    x, -10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886200" y="1981200"/>
            <a:ext cx="1676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Calibri"/>
                <a:cs typeface="Calibri"/>
              </a:rPr>
              <a:t>Episode 1</a:t>
            </a:r>
          </a:p>
        </p:txBody>
      </p:sp>
      <p:sp>
        <p:nvSpPr>
          <p:cNvPr id="31" name="Rounded Rectangle 30"/>
          <p:cNvSpPr/>
          <p:nvPr/>
        </p:nvSpPr>
        <p:spPr>
          <a:xfrm>
            <a:off x="3581400" y="2514600"/>
            <a:ext cx="2286000" cy="129540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477000" y="1981200"/>
            <a:ext cx="1676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Calibri"/>
                <a:cs typeface="Calibri"/>
              </a:rPr>
              <a:t>Episode 2</a:t>
            </a:r>
          </a:p>
        </p:txBody>
      </p:sp>
      <p:sp>
        <p:nvSpPr>
          <p:cNvPr id="33" name="Rounded Rectangle 32"/>
          <p:cNvSpPr/>
          <p:nvPr/>
        </p:nvSpPr>
        <p:spPr>
          <a:xfrm>
            <a:off x="6172200" y="2514600"/>
            <a:ext cx="2286000" cy="129540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3886200" y="4114800"/>
            <a:ext cx="1676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Calibri"/>
                <a:cs typeface="Calibri"/>
              </a:rPr>
              <a:t>Episode 3</a:t>
            </a:r>
          </a:p>
        </p:txBody>
      </p:sp>
      <p:sp>
        <p:nvSpPr>
          <p:cNvPr id="35" name="Rounded Rectangle 34"/>
          <p:cNvSpPr/>
          <p:nvPr/>
        </p:nvSpPr>
        <p:spPr>
          <a:xfrm>
            <a:off x="3581400" y="4648200"/>
            <a:ext cx="2286000" cy="129540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6477000" y="4114800"/>
            <a:ext cx="1676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Calibri"/>
                <a:cs typeface="Calibri"/>
              </a:rPr>
              <a:t>Episode 4</a:t>
            </a:r>
          </a:p>
        </p:txBody>
      </p:sp>
      <p:sp>
        <p:nvSpPr>
          <p:cNvPr id="37" name="Rounded Rectangle 36"/>
          <p:cNvSpPr/>
          <p:nvPr/>
        </p:nvSpPr>
        <p:spPr>
          <a:xfrm>
            <a:off x="6172200" y="4648200"/>
            <a:ext cx="2286000" cy="129540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3733800" y="4698024"/>
            <a:ext cx="2438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/>
                <a:cs typeface="Calibri"/>
              </a:rPr>
              <a:t>E, north, C, -1</a:t>
            </a:r>
          </a:p>
          <a:p>
            <a:r>
              <a:rPr lang="en-US" sz="2400" dirty="0">
                <a:latin typeface="Calibri"/>
                <a:cs typeface="Calibri"/>
              </a:rPr>
              <a:t>C, east,   D, -1</a:t>
            </a:r>
          </a:p>
          <a:p>
            <a:r>
              <a:rPr lang="en-US" sz="2400" dirty="0">
                <a:latin typeface="Calibri"/>
                <a:cs typeface="Calibri"/>
              </a:rPr>
              <a:t>D, exit,    x, +10</a:t>
            </a:r>
          </a:p>
        </p:txBody>
      </p:sp>
      <p:graphicFrame>
        <p:nvGraphicFramePr>
          <p:cNvPr id="56" name="Table 55"/>
          <p:cNvGraphicFramePr>
            <a:graphicFrameLocks noGrp="1"/>
          </p:cNvGraphicFramePr>
          <p:nvPr>
            <p:extLst/>
          </p:nvPr>
        </p:nvGraphicFramePr>
        <p:xfrm>
          <a:off x="9067800" y="2485887"/>
          <a:ext cx="2667000" cy="25433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9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89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89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47771">
                <a:tc>
                  <a:txBody>
                    <a:bodyPr/>
                    <a:lstStyle/>
                    <a:p>
                      <a:pPr algn="l"/>
                      <a:endParaRPr lang="en-US" sz="3200" dirty="0">
                        <a:solidFill>
                          <a:schemeClr val="bg2"/>
                        </a:solidFill>
                        <a:latin typeface="Calibri" pitchFamily="34" charset="0"/>
                      </a:endParaRPr>
                    </a:p>
                  </a:txBody>
                  <a:tcPr marL="83489" marR="83489" marT="41745" marB="41745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+mn-ea"/>
                          <a:cs typeface="+mn-cs"/>
                        </a:rPr>
                        <a:t>A</a:t>
                      </a:r>
                      <a:endParaRPr lang="en-US" sz="2800" dirty="0">
                        <a:solidFill>
                          <a:schemeClr val="bg2"/>
                        </a:solidFill>
                        <a:latin typeface="Calibri" pitchFamily="34" charset="0"/>
                      </a:endParaRPr>
                    </a:p>
                  </a:txBody>
                  <a:tcPr marL="83489" marR="83489" marT="41745" marB="41745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800" dirty="0">
                        <a:latin typeface="Calibri" pitchFamily="34" charset="0"/>
                      </a:endParaRPr>
                    </a:p>
                  </a:txBody>
                  <a:tcPr marL="83489" marR="83489" marT="41745" marB="41745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47771"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+mn-ea"/>
                          <a:cs typeface="+mn-cs"/>
                        </a:rPr>
                        <a:t>B</a:t>
                      </a:r>
                    </a:p>
                  </a:txBody>
                  <a:tcPr marL="83489" marR="83489" marT="41745" marB="41745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+mn-ea"/>
                          <a:cs typeface="+mn-cs"/>
                        </a:rPr>
                        <a:t>C</a:t>
                      </a:r>
                      <a:endParaRPr lang="en-US" sz="3200" dirty="0">
                        <a:solidFill>
                          <a:schemeClr val="bg2"/>
                        </a:solidFill>
                        <a:latin typeface="Calibri" pitchFamily="34" charset="0"/>
                      </a:endParaRPr>
                    </a:p>
                  </a:txBody>
                  <a:tcPr marL="83489" marR="83489" marT="41745" marB="41745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808080"/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+mn-ea"/>
                          <a:cs typeface="+mn-cs"/>
                        </a:rPr>
                        <a:t>D</a:t>
                      </a:r>
                      <a:endParaRPr kumimoji="0" lang="en-US" sz="2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itchFamily="34" charset="0"/>
                        <a:ea typeface="+mn-ea"/>
                        <a:cs typeface="+mn-cs"/>
                      </a:endParaRPr>
                    </a:p>
                  </a:txBody>
                  <a:tcPr marL="83489" marR="83489" marT="41745" marB="41745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47771">
                <a:tc>
                  <a:txBody>
                    <a:bodyPr/>
                    <a:lstStyle/>
                    <a:p>
                      <a:pPr algn="l"/>
                      <a:endParaRPr lang="en-US" sz="1800" dirty="0">
                        <a:latin typeface="Calibri" pitchFamily="34" charset="0"/>
                      </a:endParaRPr>
                    </a:p>
                  </a:txBody>
                  <a:tcPr marL="83489" marR="83489" marT="41745" marB="41745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808080"/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+mn-ea"/>
                          <a:cs typeface="+mn-cs"/>
                        </a:rPr>
                        <a:t>E</a:t>
                      </a:r>
                      <a:endParaRPr kumimoji="0" lang="en-US" sz="3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808080"/>
                        </a:solidFill>
                        <a:effectLst/>
                        <a:uLnTx/>
                        <a:uFillTx/>
                        <a:latin typeface="Calibri" pitchFamily="34" charset="0"/>
                        <a:ea typeface="+mn-ea"/>
                        <a:cs typeface="+mn-cs"/>
                      </a:endParaRPr>
                    </a:p>
                  </a:txBody>
                  <a:tcPr marL="83489" marR="83489" marT="41745" marB="41745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800" dirty="0">
                        <a:latin typeface="Calibri" pitchFamily="34" charset="0"/>
                      </a:endParaRPr>
                    </a:p>
                  </a:txBody>
                  <a:tcPr marL="83489" marR="83489" marT="41745" marB="41745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7" name="TextBox 56"/>
          <p:cNvSpPr txBox="1"/>
          <p:nvPr/>
        </p:nvSpPr>
        <p:spPr>
          <a:xfrm>
            <a:off x="9144000" y="3324087"/>
            <a:ext cx="914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Calibri"/>
                <a:cs typeface="Calibri"/>
              </a:rPr>
              <a:t>+8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10017368" y="3324087"/>
            <a:ext cx="914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Calibri"/>
                <a:cs typeface="Calibri"/>
              </a:rPr>
              <a:t>+4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10896600" y="3324087"/>
            <a:ext cx="914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Calibri"/>
                <a:cs typeface="Calibri"/>
              </a:rPr>
              <a:t>+10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10058400" y="2485887"/>
            <a:ext cx="914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Calibri"/>
                <a:cs typeface="Calibri"/>
              </a:rPr>
              <a:t>-10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058400" y="4172467"/>
            <a:ext cx="914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Calibri"/>
                <a:cs typeface="Calibri"/>
              </a:rPr>
              <a:t>-2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6" grpId="0"/>
      <p:bldP spid="28" grpId="0"/>
      <p:bldP spid="29" grpId="0"/>
      <p:bldP spid="30" grpId="0"/>
      <p:bldP spid="31" grpId="0" animBg="1"/>
      <p:bldP spid="32" grpId="0"/>
      <p:bldP spid="33" grpId="0" animBg="1"/>
      <p:bldP spid="34" grpId="0"/>
      <p:bldP spid="35" grpId="0" animBg="1"/>
      <p:bldP spid="36" grpId="0"/>
      <p:bldP spid="37" grpId="0" animBg="1"/>
      <p:bldP spid="44" grpId="0"/>
      <p:bldP spid="57" grpId="0"/>
      <p:bldP spid="58" grpId="0"/>
      <p:bldP spid="59" grpId="0"/>
      <p:bldP spid="60" grpId="0"/>
      <p:bldP spid="6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61C58-468C-4AAC-8A62-A254AE9B3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Piazza Poll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39AF69-5BD1-4A60-8756-A9D6B200EE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099" y="1113178"/>
            <a:ext cx="10886312" cy="4397715"/>
          </a:xfrm>
        </p:spPr>
        <p:txBody>
          <a:bodyPr/>
          <a:lstStyle/>
          <a:p>
            <a:r>
              <a:rPr lang="en-US" dirty="0"/>
              <a:t>Rewards may depend on any combination of </a:t>
            </a:r>
            <a:r>
              <a:rPr lang="en-US" i="1" dirty="0"/>
              <a:t>state</a:t>
            </a:r>
            <a:r>
              <a:rPr lang="en-US" dirty="0"/>
              <a:t>, </a:t>
            </a:r>
            <a:r>
              <a:rPr lang="en-US" i="1" dirty="0"/>
              <a:t>action</a:t>
            </a:r>
            <a:r>
              <a:rPr lang="en-US" dirty="0"/>
              <a:t>, </a:t>
            </a:r>
            <a:r>
              <a:rPr lang="en-US" i="1" dirty="0"/>
              <a:t>next state</a:t>
            </a:r>
            <a:r>
              <a:rPr lang="en-US" dirty="0"/>
              <a:t>.</a:t>
            </a:r>
          </a:p>
          <a:p>
            <a:r>
              <a:rPr lang="en-US" dirty="0"/>
              <a:t>Which of the following are valid formulations of the Bellman equations?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AEE2CD8C-4A22-4AE7-AA0F-DE3341132592}"/>
                  </a:ext>
                </a:extLst>
              </p:cNvPr>
              <p:cNvSpPr txBox="1"/>
              <p:nvPr/>
            </p:nvSpPr>
            <p:spPr>
              <a:xfrm>
                <a:off x="753589" y="2088819"/>
                <a:ext cx="7668491" cy="388426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en-US" sz="24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marL="457200" indent="-457200">
                  <a:buFont typeface="+mj-lt"/>
                  <a:buAutoNum type="alphaUcPeriod"/>
                </a:pP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𝑉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𝑠</m:t>
                        </m:r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=</m:t>
                    </m:r>
                    <m:func>
                      <m:funcPr>
                        <m:ctrlPr>
                          <a:rPr lang="en-US" sz="2400" i="1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sz="2400" i="1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sz="2400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max</m:t>
                            </m:r>
                          </m:e>
                          <m:lim>
                            <m:r>
                              <a:rPr lang="en-US" sz="2400" i="1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𝑎</m:t>
                            </m:r>
                          </m:lim>
                        </m:limLow>
                      </m:fName>
                      <m:e>
                        <m:nary>
                          <m:naryPr>
                            <m:chr m:val="∑"/>
                            <m:supHide m:val="on"/>
                            <m:ctrlPr>
                              <a:rPr lang="en-US" sz="2400" i="1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</m:ctrlPr>
                          </m:naryPr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𝑠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′</m:t>
                            </m:r>
                          </m:sub>
                          <m:sup/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𝑃</m:t>
                            </m:r>
                            <m:d>
                              <m:d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</m:ctrlPr>
                              </m:dPr>
                              <m:e>
                                <m:sSup>
                                  <m:sSup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  <a:cs typeface="Calibri" panose="020F0502020204030204" pitchFamily="34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cs typeface="Calibri" panose="020F0502020204030204" pitchFamily="34" charset="0"/>
                                      </a:rPr>
                                      <m:t>𝑠</m:t>
                                    </m:r>
                                  </m:e>
                                  <m:sup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cs typeface="Calibri" panose="020F0502020204030204" pitchFamily="34" charset="0"/>
                                      </a:rPr>
                                      <m:t>′</m:t>
                                    </m:r>
                                  </m:sup>
                                </m:sSup>
                              </m:e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  <m:t>𝑠</m:t>
                                </m:r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  <m:t>,</m:t>
                                </m:r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  <m:t>𝑎</m:t>
                                </m:r>
                              </m:e>
                            </m:d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  <m:t>𝑅</m:t>
                                </m:r>
                                <m:d>
                                  <m:d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  <a:cs typeface="Calibri" panose="020F0502020204030204" pitchFamily="34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cs typeface="Calibri" panose="020F0502020204030204" pitchFamily="34" charset="0"/>
                                      </a:rPr>
                                      <m:t>𝑠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cs typeface="Calibri" panose="020F0502020204030204" pitchFamily="34" charset="0"/>
                                      </a:rPr>
                                      <m:t>,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cs typeface="Calibri" panose="020F0502020204030204" pitchFamily="34" charset="0"/>
                                      </a:rPr>
                                      <m:t>𝑎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cs typeface="Calibri" panose="020F0502020204030204" pitchFamily="34" charset="0"/>
                                      </a:rPr>
                                      <m:t>,</m:t>
                                    </m:r>
                                    <m:sSup>
                                      <m:sSupPr>
                                        <m:ctrlPr>
                                          <a:rPr lang="en-US" sz="2400" i="1">
                                            <a:latin typeface="Cambria Math" panose="02040503050406030204" pitchFamily="18" charset="0"/>
                                            <a:cs typeface="Calibri" panose="020F0502020204030204" pitchFamily="34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z="2400" i="1">
                                            <a:latin typeface="Cambria Math" panose="02040503050406030204" pitchFamily="18" charset="0"/>
                                            <a:cs typeface="Calibri" panose="020F0502020204030204" pitchFamily="34" charset="0"/>
                                          </a:rPr>
                                          <m:t>𝑠</m:t>
                                        </m:r>
                                      </m:e>
                                      <m:sup>
                                        <m:r>
                                          <a:rPr lang="en-US" sz="2400" i="1">
                                            <a:latin typeface="Cambria Math" panose="02040503050406030204" pitchFamily="18" charset="0"/>
                                            <a:cs typeface="Calibri" panose="020F0502020204030204" pitchFamily="34" charset="0"/>
                                          </a:rPr>
                                          <m:t>′</m:t>
                                        </m:r>
                                      </m:sup>
                                    </m:sSup>
                                  </m:e>
                                </m:d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  <m:t>+</m:t>
                                </m:r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  <m:t>𝛾</m:t>
                                </m:r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  <m:t>𝑉</m:t>
                                </m:r>
                                <m:d>
                                  <m:d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  <a:cs typeface="Calibri" panose="020F0502020204030204" pitchFamily="34" charset="0"/>
                                      </a:rPr>
                                    </m:ctrlPr>
                                  </m:dPr>
                                  <m:e>
                                    <m:sSup>
                                      <m:sSupPr>
                                        <m:ctrlPr>
                                          <a:rPr lang="en-US" sz="2400" i="1">
                                            <a:latin typeface="Cambria Math" panose="02040503050406030204" pitchFamily="18" charset="0"/>
                                            <a:cs typeface="Calibri" panose="020F0502020204030204" pitchFamily="34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z="2400" i="1">
                                            <a:latin typeface="Cambria Math" panose="02040503050406030204" pitchFamily="18" charset="0"/>
                                            <a:cs typeface="Calibri" panose="020F0502020204030204" pitchFamily="34" charset="0"/>
                                          </a:rPr>
                                          <m:t>𝑠</m:t>
                                        </m:r>
                                      </m:e>
                                      <m:sup>
                                        <m:r>
                                          <a:rPr lang="en-US" sz="2400" i="1">
                                            <a:latin typeface="Cambria Math" panose="02040503050406030204" pitchFamily="18" charset="0"/>
                                            <a:cs typeface="Calibri" panose="020F0502020204030204" pitchFamily="34" charset="0"/>
                                          </a:rPr>
                                          <m:t>′</m:t>
                                        </m:r>
                                      </m:sup>
                                    </m:sSup>
                                  </m:e>
                                </m:d>
                              </m:e>
                            </m:d>
                          </m:e>
                        </m:nary>
                      </m:e>
                    </m:func>
                  </m:oMath>
                </a14:m>
                <a:endParaRPr lang="en-US" sz="2400" i="1" dirty="0">
                  <a:latin typeface="Cambria Math" panose="02040503050406030204" pitchFamily="18" charset="0"/>
                  <a:cs typeface="Calibri" panose="020F0502020204030204" pitchFamily="34" charset="0"/>
                </a:endParaRPr>
              </a:p>
              <a:p>
                <a:pPr marL="457200" indent="-457200">
                  <a:buFont typeface="+mj-lt"/>
                  <a:buAutoNum type="alphaUcPeriod"/>
                </a:pPr>
                <a:endParaRPr lang="en-US" sz="2400" b="0" i="1" dirty="0">
                  <a:solidFill>
                    <a:schemeClr val="tx1"/>
                  </a:solidFill>
                  <a:latin typeface="Cambria Math" panose="02040503050406030204" pitchFamily="18" charset="0"/>
                  <a:cs typeface="Calibri" panose="020F0502020204030204" pitchFamily="34" charset="0"/>
                </a:endParaRPr>
              </a:p>
              <a:p>
                <a:pPr marL="457200" indent="-457200">
                  <a:buFont typeface="+mj-lt"/>
                  <a:buAutoNum type="alphaUcPeriod"/>
                </a:pP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𝑉</m:t>
                    </m:r>
                    <m:d>
                      <m:dPr>
                        <m:ctrlP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𝑠</m:t>
                        </m:r>
                      </m:e>
                    </m:d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=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𝑅</m:t>
                    </m:r>
                    <m:d>
                      <m:dPr>
                        <m:ctrlP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𝑠</m:t>
                        </m:r>
                      </m:e>
                    </m:d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+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𝛾</m:t>
                    </m:r>
                    <m:func>
                      <m:funcPr>
                        <m:ctrlP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sz="2400" b="0" i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max</m:t>
                            </m:r>
                          </m:e>
                          <m:lim>
                            <m:r>
                              <a:rPr 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𝑎</m:t>
                            </m:r>
                          </m:lim>
                        </m:limLow>
                      </m:fName>
                      <m:e>
                        <m:nary>
                          <m:naryPr>
                            <m:chr m:val="∑"/>
                            <m:supHide m:val="on"/>
                            <m:ctrlPr>
                              <a:rPr 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</m:ctrlPr>
                          </m:naryPr>
                          <m:sub>
                            <m:r>
                              <a:rPr 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𝑠</m:t>
                            </m:r>
                            <m:r>
                              <a:rPr 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′</m:t>
                            </m:r>
                          </m:sub>
                          <m:sup/>
                          <m:e>
                            <m:r>
                              <a:rPr 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𝑃</m:t>
                            </m:r>
                            <m:d>
                              <m:dPr>
                                <m:ctrlPr>
                                  <a:rPr lang="en-US" sz="24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</m:ctrlPr>
                              </m:dPr>
                              <m:e>
                                <m:sSup>
                                  <m:sSupPr>
                                    <m:ctrlPr>
                                      <a:rPr lang="en-US" sz="24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Calibri" panose="020F0502020204030204" pitchFamily="34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Calibri" panose="020F0502020204030204" pitchFamily="34" charset="0"/>
                                      </a:rPr>
                                      <m:t>𝑠</m:t>
                                    </m:r>
                                  </m:e>
                                  <m:sup>
                                    <m:r>
                                      <a:rPr lang="en-US" sz="24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Calibri" panose="020F0502020204030204" pitchFamily="34" charset="0"/>
                                      </a:rPr>
                                      <m:t>′</m:t>
                                    </m:r>
                                  </m:sup>
                                </m:sSup>
                              </m:e>
                              <m:e>
                                <m:r>
                                  <a:rPr lang="en-US" sz="24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  <m:t>𝑠</m:t>
                                </m:r>
                                <m:r>
                                  <a:rPr lang="en-US" sz="24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  <m:t>,</m:t>
                                </m:r>
                                <m:r>
                                  <a:rPr lang="en-US" sz="24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  <m:t>𝑎</m:t>
                                </m:r>
                              </m:e>
                            </m:d>
                            <m:r>
                              <a:rPr lang="en-US" sz="2400" i="1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𝑉</m:t>
                            </m:r>
                            <m:d>
                              <m:d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</m:ctrlPr>
                              </m:dPr>
                              <m:e>
                                <m:sSup>
                                  <m:sSup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  <a:cs typeface="Calibri" panose="020F0502020204030204" pitchFamily="34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cs typeface="Calibri" panose="020F0502020204030204" pitchFamily="34" charset="0"/>
                                      </a:rPr>
                                      <m:t>𝑠</m:t>
                                    </m:r>
                                  </m:e>
                                  <m:sup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cs typeface="Calibri" panose="020F0502020204030204" pitchFamily="34" charset="0"/>
                                      </a:rPr>
                                      <m:t>′</m:t>
                                    </m:r>
                                  </m:sup>
                                </m:sSup>
                              </m:e>
                            </m:d>
                          </m:e>
                        </m:nary>
                      </m:e>
                    </m:func>
                  </m:oMath>
                </a14:m>
                <a:endParaRPr lang="en-US" sz="24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marL="457200" indent="-457200">
                  <a:buFont typeface="+mj-lt"/>
                  <a:buAutoNum type="alphaUcPeriod"/>
                </a:pPr>
                <a:endParaRPr lang="en-US" sz="2400" b="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marL="457200" indent="-457200">
                  <a:buFont typeface="+mj-lt"/>
                  <a:buAutoNum type="alphaUcPeriod"/>
                </a:pP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𝑉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𝑠</m:t>
                        </m:r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=</m:t>
                    </m:r>
                    <m:func>
                      <m:funcPr>
                        <m:ctrlPr>
                          <a:rPr lang="en-US" sz="2400" i="1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sz="2400" i="1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sz="2400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max</m:t>
                            </m:r>
                          </m:e>
                          <m:lim>
                            <m:r>
                              <a:rPr lang="en-US" sz="2400" i="1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𝑎</m:t>
                            </m:r>
                          </m:lim>
                        </m:limLow>
                      </m:fName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[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𝑅</m:t>
                        </m:r>
                        <m:d>
                          <m:d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</m:ctrlPr>
                          </m:d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𝑠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, 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𝑎</m:t>
                            </m:r>
                          </m:e>
                        </m:d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+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𝛾</m:t>
                        </m:r>
                        <m:nary>
                          <m:naryPr>
                            <m:chr m:val="∑"/>
                            <m:supHide m:val="on"/>
                            <m:ctrlPr>
                              <a:rPr lang="en-US" sz="2400" i="1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</m:ctrlPr>
                          </m:naryPr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𝑠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′</m:t>
                            </m:r>
                          </m:sub>
                          <m:sup/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𝑃</m:t>
                            </m:r>
                            <m:d>
                              <m:d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</m:ctrlPr>
                              </m:dPr>
                              <m:e>
                                <m:sSup>
                                  <m:sSup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  <a:cs typeface="Calibri" panose="020F0502020204030204" pitchFamily="34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cs typeface="Calibri" panose="020F0502020204030204" pitchFamily="34" charset="0"/>
                                      </a:rPr>
                                      <m:t>𝑠</m:t>
                                    </m:r>
                                  </m:e>
                                  <m:sup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cs typeface="Calibri" panose="020F0502020204030204" pitchFamily="34" charset="0"/>
                                      </a:rPr>
                                      <m:t>′</m:t>
                                    </m:r>
                                  </m:sup>
                                </m:sSup>
                              </m:e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  <m:t>𝑠</m:t>
                                </m:r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  <m:t>,</m:t>
                                </m:r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  <m:t>𝑎</m:t>
                                </m:r>
                              </m:e>
                            </m:d>
                            <m:r>
                              <a:rPr lang="en-US" sz="2400" i="1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𝑉</m:t>
                            </m:r>
                            <m:d>
                              <m:d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</m:ctrlPr>
                              </m:dPr>
                              <m:e>
                                <m:sSup>
                                  <m:sSup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  <a:cs typeface="Calibri" panose="020F0502020204030204" pitchFamily="34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cs typeface="Calibri" panose="020F0502020204030204" pitchFamily="34" charset="0"/>
                                      </a:rPr>
                                      <m:t>𝑠</m:t>
                                    </m:r>
                                  </m:e>
                                  <m:sup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cs typeface="Calibri" panose="020F0502020204030204" pitchFamily="34" charset="0"/>
                                      </a:rPr>
                                      <m:t>′</m:t>
                                    </m:r>
                                  </m:sup>
                                </m:sSup>
                              </m:e>
                            </m:d>
                          </m:e>
                        </m:nary>
                      </m:e>
                    </m:func>
                  </m:oMath>
                </a14:m>
                <a:endParaRPr lang="en-US" sz="24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marL="457200" indent="-457200">
                  <a:buFont typeface="+mj-lt"/>
                  <a:buAutoNum type="alphaUcPeriod"/>
                </a:pPr>
                <a:endParaRPr lang="en-US" sz="2400" i="1" dirty="0">
                  <a:latin typeface="Cambria Math" panose="02040503050406030204" pitchFamily="18" charset="0"/>
                  <a:cs typeface="Calibri" panose="020F0502020204030204" pitchFamily="34" charset="0"/>
                </a:endParaRPr>
              </a:p>
              <a:p>
                <a:pPr marL="457200" indent="-457200">
                  <a:buFont typeface="+mj-lt"/>
                  <a:buAutoNum type="alphaUcPeriod"/>
                </a:pP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𝑄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𝑠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,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𝑎</m:t>
                        </m:r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=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𝑅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𝑠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, 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𝑎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+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𝛾</m:t>
                    </m:r>
                    <m:nary>
                      <m:naryPr>
                        <m:chr m:val="∑"/>
                        <m:supHide m:val="on"/>
                        <m:ctrlPr>
                          <a:rPr lang="en-US" sz="2400" i="1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naryPr>
                      <m:sub>
                        <m:r>
                          <a:rPr lang="en-US" sz="2400" i="1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𝑠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′</m:t>
                        </m:r>
                      </m:sub>
                      <m:sup/>
                      <m:e>
                        <m:r>
                          <a:rPr lang="en-US" sz="2400" i="1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𝑃</m:t>
                        </m:r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  <m:t>𝑠</m:t>
                                </m:r>
                              </m:e>
                              <m:sup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  <m:t>′</m:t>
                                </m:r>
                              </m:sup>
                            </m:sSup>
                          </m:e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𝑠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,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𝑎</m:t>
                            </m:r>
                          </m:e>
                        </m:d>
                        <m:func>
                          <m:funcPr>
                            <m:ctrlPr>
                              <a:rPr lang="en-US" sz="2400" i="1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</m:ctrlPr>
                          </m:funcPr>
                          <m:fName>
                            <m:limLow>
                              <m:limLow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</m:ctrlPr>
                              </m:limLowPr>
                              <m:e>
                                <m:r>
                                  <m:rPr>
                                    <m:sty m:val="p"/>
                                  </m:rPr>
                                  <a:rPr lang="en-US" sz="2400"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  <m:t>max</m:t>
                                </m:r>
                              </m:e>
                              <m:lim>
                                <m:sSup>
                                  <m:sSup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  <a:cs typeface="Calibri" panose="020F0502020204030204" pitchFamily="34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cs typeface="Calibri" panose="020F0502020204030204" pitchFamily="34" charset="0"/>
                                      </a:rPr>
                                      <m:t>𝑎</m:t>
                                    </m:r>
                                  </m:e>
                                  <m:sup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cs typeface="Calibri" panose="020F0502020204030204" pitchFamily="34" charset="0"/>
                                      </a:rPr>
                                      <m:t>′</m:t>
                                    </m:r>
                                  </m:sup>
                                </m:sSup>
                              </m:lim>
                            </m:limLow>
                          </m:fName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𝑄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  <m:t>𝑠</m:t>
                                </m:r>
                              </m:e>
                              <m:sup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a:rPr lang="en-US" sz="2400" i="1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,</m:t>
                            </m:r>
                            <m:sSup>
                              <m:sSup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  <m:t>𝑎</m:t>
                                </m:r>
                              </m:e>
                              <m:sup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a:rPr lang="en-US" sz="2400" i="1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)</m:t>
                            </m:r>
                          </m:e>
                        </m:func>
                        <m:r>
                          <a:rPr lang="en-US" sz="2400" i="1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 </m:t>
                        </m:r>
                      </m:e>
                    </m:nary>
                  </m:oMath>
                </a14:m>
                <a:endParaRPr lang="en-US" sz="24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en-US" sz="24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AEE2CD8C-4A22-4AE7-AA0F-DE334113259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3589" y="2088819"/>
                <a:ext cx="7668491" cy="3884268"/>
              </a:xfrm>
              <a:prstGeom prst="rect">
                <a:avLst/>
              </a:prstGeom>
              <a:blipFill>
                <a:blip r:embed="rId2"/>
                <a:stretch>
                  <a:fillRect l="-1192" t="-5965" b="-98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9553213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/>
                <a:cs typeface="Calibri"/>
              </a:rPr>
              <a:t>Problems with Direct Evaluation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397001"/>
            <a:ext cx="7213600" cy="4729164"/>
          </a:xfrm>
        </p:spPr>
        <p:txBody>
          <a:bodyPr/>
          <a:lstStyle/>
          <a:p>
            <a:r>
              <a:rPr lang="en-US" sz="2800" dirty="0">
                <a:latin typeface="Calibri"/>
                <a:cs typeface="Calibri"/>
              </a:rPr>
              <a:t>What’s good about direct evaluation?</a:t>
            </a:r>
          </a:p>
          <a:p>
            <a:pPr lvl="1"/>
            <a:r>
              <a:rPr lang="en-US" sz="2400" dirty="0">
                <a:latin typeface="Calibri"/>
                <a:cs typeface="Calibri"/>
              </a:rPr>
              <a:t>It’s easy to understand</a:t>
            </a:r>
          </a:p>
          <a:p>
            <a:pPr lvl="1"/>
            <a:r>
              <a:rPr lang="en-US" sz="2400" dirty="0">
                <a:latin typeface="Calibri"/>
                <a:cs typeface="Calibri"/>
              </a:rPr>
              <a:t>It doesn’t require any knowledge of T, R</a:t>
            </a:r>
          </a:p>
          <a:p>
            <a:pPr lvl="1"/>
            <a:r>
              <a:rPr lang="en-US" sz="2400" dirty="0">
                <a:latin typeface="Calibri"/>
                <a:cs typeface="Calibri"/>
              </a:rPr>
              <a:t>It eventually computes the correct average values, using just sample transitions</a:t>
            </a:r>
          </a:p>
          <a:p>
            <a:pPr lvl="1"/>
            <a:endParaRPr lang="en-US" sz="2400" dirty="0">
              <a:latin typeface="Calibri"/>
              <a:cs typeface="Calibri"/>
            </a:endParaRPr>
          </a:p>
          <a:p>
            <a:r>
              <a:rPr lang="en-US" sz="2800" dirty="0">
                <a:latin typeface="Calibri"/>
                <a:cs typeface="Calibri"/>
              </a:rPr>
              <a:t>What bad about it?</a:t>
            </a:r>
          </a:p>
          <a:p>
            <a:pPr lvl="1"/>
            <a:r>
              <a:rPr lang="en-US" sz="2400" dirty="0">
                <a:latin typeface="Calibri"/>
                <a:cs typeface="Calibri"/>
              </a:rPr>
              <a:t>It wastes information about state connections</a:t>
            </a:r>
          </a:p>
          <a:p>
            <a:pPr lvl="1"/>
            <a:r>
              <a:rPr lang="en-US" sz="2400" dirty="0">
                <a:latin typeface="Calibri"/>
                <a:cs typeface="Calibri"/>
              </a:rPr>
              <a:t>Each state must be learned separately</a:t>
            </a:r>
          </a:p>
          <a:p>
            <a:pPr lvl="1"/>
            <a:r>
              <a:rPr lang="en-US" sz="2400" dirty="0">
                <a:latin typeface="Calibri"/>
                <a:cs typeface="Calibri"/>
              </a:rPr>
              <a:t>So, it takes a long time to learn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610600" y="1371600"/>
            <a:ext cx="2743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2"/>
                </a:solidFill>
                <a:latin typeface="Calibri"/>
                <a:cs typeface="Calibri"/>
              </a:rPr>
              <a:t>Output Values</a:t>
            </a:r>
            <a:endParaRPr lang="en-US" dirty="0">
              <a:solidFill>
                <a:schemeClr val="accent2"/>
              </a:solidFill>
              <a:latin typeface="Calibri"/>
              <a:cs typeface="Calibri"/>
            </a:endParaRPr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/>
          </p:nvPr>
        </p:nvGraphicFramePr>
        <p:xfrm>
          <a:off x="8686800" y="2133600"/>
          <a:ext cx="2667000" cy="25433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9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89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89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47771">
                <a:tc>
                  <a:txBody>
                    <a:bodyPr/>
                    <a:lstStyle/>
                    <a:p>
                      <a:pPr algn="l"/>
                      <a:endParaRPr lang="en-US" sz="3200" dirty="0">
                        <a:solidFill>
                          <a:schemeClr val="bg2"/>
                        </a:solidFill>
                        <a:latin typeface="Calibri" pitchFamily="34" charset="0"/>
                      </a:endParaRPr>
                    </a:p>
                  </a:txBody>
                  <a:tcPr marL="83489" marR="83489" marT="41745" marB="41745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+mn-ea"/>
                          <a:cs typeface="+mn-cs"/>
                        </a:rPr>
                        <a:t> A</a:t>
                      </a:r>
                      <a:endParaRPr lang="en-US" sz="2800" dirty="0">
                        <a:solidFill>
                          <a:schemeClr val="bg2"/>
                        </a:solidFill>
                        <a:latin typeface="Calibri" pitchFamily="34" charset="0"/>
                      </a:endParaRPr>
                    </a:p>
                  </a:txBody>
                  <a:tcPr marL="83489" marR="83489" marT="41745" marB="41745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800" dirty="0">
                        <a:latin typeface="Calibri" pitchFamily="34" charset="0"/>
                      </a:endParaRPr>
                    </a:p>
                  </a:txBody>
                  <a:tcPr marL="83489" marR="83489" marT="41745" marB="41745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47771"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+mn-ea"/>
                          <a:cs typeface="+mn-cs"/>
                        </a:rPr>
                        <a:t> B</a:t>
                      </a:r>
                    </a:p>
                  </a:txBody>
                  <a:tcPr marL="83489" marR="83489" marT="41745" marB="41745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+mn-ea"/>
                          <a:cs typeface="+mn-cs"/>
                        </a:rPr>
                        <a:t> C</a:t>
                      </a:r>
                      <a:endParaRPr lang="en-US" sz="3200" dirty="0">
                        <a:solidFill>
                          <a:schemeClr val="bg2"/>
                        </a:solidFill>
                        <a:latin typeface="Calibri" pitchFamily="34" charset="0"/>
                      </a:endParaRPr>
                    </a:p>
                  </a:txBody>
                  <a:tcPr marL="83489" marR="83489" marT="41745" marB="41745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808080"/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+mn-ea"/>
                          <a:cs typeface="+mn-cs"/>
                        </a:rPr>
                        <a:t> D</a:t>
                      </a:r>
                      <a:endParaRPr kumimoji="0" lang="en-US" sz="2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itchFamily="34" charset="0"/>
                        <a:ea typeface="+mn-ea"/>
                        <a:cs typeface="+mn-cs"/>
                      </a:endParaRPr>
                    </a:p>
                  </a:txBody>
                  <a:tcPr marL="83489" marR="83489" marT="41745" marB="41745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47771">
                <a:tc>
                  <a:txBody>
                    <a:bodyPr/>
                    <a:lstStyle/>
                    <a:p>
                      <a:pPr algn="l"/>
                      <a:endParaRPr lang="en-US" sz="1800" dirty="0">
                        <a:latin typeface="Calibri" pitchFamily="34" charset="0"/>
                      </a:endParaRPr>
                    </a:p>
                  </a:txBody>
                  <a:tcPr marL="83489" marR="83489" marT="41745" marB="41745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808080"/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+mn-ea"/>
                          <a:cs typeface="+mn-cs"/>
                        </a:rPr>
                        <a:t> E</a:t>
                      </a:r>
                      <a:endParaRPr kumimoji="0" lang="en-US" sz="3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808080"/>
                        </a:solidFill>
                        <a:effectLst/>
                        <a:uLnTx/>
                        <a:uFillTx/>
                        <a:latin typeface="Calibri" pitchFamily="34" charset="0"/>
                        <a:ea typeface="+mn-ea"/>
                        <a:cs typeface="+mn-cs"/>
                      </a:endParaRPr>
                    </a:p>
                  </a:txBody>
                  <a:tcPr marL="83489" marR="83489" marT="41745" marB="41745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800" dirty="0">
                        <a:latin typeface="Calibri" pitchFamily="34" charset="0"/>
                      </a:endParaRPr>
                    </a:p>
                  </a:txBody>
                  <a:tcPr marL="83489" marR="83489" marT="41745" marB="41745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8763000" y="2971800"/>
            <a:ext cx="914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Calibri"/>
                <a:cs typeface="Calibri"/>
              </a:rPr>
              <a:t>+8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9636368" y="2971800"/>
            <a:ext cx="914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Calibri"/>
                <a:cs typeface="Calibri"/>
              </a:rPr>
              <a:t>+4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9400" y="2971800"/>
            <a:ext cx="914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Calibri"/>
                <a:cs typeface="Calibri"/>
              </a:rPr>
              <a:t>+10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9601200" y="2133600"/>
            <a:ext cx="914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Calibri"/>
                <a:cs typeface="Calibri"/>
              </a:rPr>
              <a:t>-10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77400" y="3820180"/>
            <a:ext cx="914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Calibri"/>
                <a:cs typeface="Calibri"/>
              </a:rPr>
              <a:t>-2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8534400" y="4876800"/>
            <a:ext cx="2971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>
                <a:solidFill>
                  <a:schemeClr val="accent2"/>
                </a:solidFill>
                <a:latin typeface="Calibri"/>
                <a:cs typeface="Calibri"/>
              </a:rPr>
              <a:t>If B and E both go to C under this policy, how can their values be different?</a:t>
            </a:r>
          </a:p>
        </p:txBody>
      </p:sp>
      <p:sp>
        <p:nvSpPr>
          <p:cNvPr id="19" name="Rectangle 18"/>
          <p:cNvSpPr/>
          <p:nvPr/>
        </p:nvSpPr>
        <p:spPr>
          <a:xfrm>
            <a:off x="10512669" y="3024555"/>
            <a:ext cx="791307" cy="76493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9633438" y="2189285"/>
            <a:ext cx="773724" cy="738553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21" name="Isosceles Triangle 20"/>
          <p:cNvSpPr/>
          <p:nvPr/>
        </p:nvSpPr>
        <p:spPr>
          <a:xfrm rot="5400000">
            <a:off x="9423888" y="3380641"/>
            <a:ext cx="228600" cy="55685"/>
          </a:xfrm>
          <a:prstGeom prst="triangle">
            <a:avLst/>
          </a:prstGeom>
          <a:solidFill>
            <a:srgbClr val="CCECFF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22" name="Isosceles Triangle 21"/>
          <p:cNvSpPr/>
          <p:nvPr/>
        </p:nvSpPr>
        <p:spPr>
          <a:xfrm rot="5400000">
            <a:off x="10278207" y="3379177"/>
            <a:ext cx="228600" cy="58615"/>
          </a:xfrm>
          <a:prstGeom prst="triangle">
            <a:avLst/>
          </a:prstGeom>
          <a:solidFill>
            <a:srgbClr val="CCECFF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23" name="Isosceles Triangle 22"/>
          <p:cNvSpPr/>
          <p:nvPr/>
        </p:nvSpPr>
        <p:spPr>
          <a:xfrm>
            <a:off x="9897208" y="3841532"/>
            <a:ext cx="228600" cy="62253"/>
          </a:xfrm>
          <a:prstGeom prst="triangle">
            <a:avLst/>
          </a:prstGeom>
          <a:solidFill>
            <a:srgbClr val="CCECFF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latin typeface="Calibri"/>
                <a:cs typeface="Calibri"/>
              </a:rPr>
              <a:t>Why Not Use Policy Evaluation?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idx="1"/>
          </p:nvPr>
        </p:nvSpPr>
        <p:spPr>
          <a:xfrm>
            <a:off x="304800" y="1447800"/>
            <a:ext cx="11430000" cy="4525963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en-US" sz="2800" dirty="0">
                <a:latin typeface="Calibri"/>
                <a:cs typeface="Calibri"/>
              </a:rPr>
              <a:t>Simplified Bellman updates calculate V for a fixed policy:</a:t>
            </a:r>
          </a:p>
          <a:p>
            <a:pPr lvl="1">
              <a:lnSpc>
                <a:spcPct val="80000"/>
              </a:lnSpc>
            </a:pPr>
            <a:r>
              <a:rPr lang="en-US" sz="2400" dirty="0">
                <a:latin typeface="Calibri"/>
                <a:cs typeface="Calibri"/>
              </a:rPr>
              <a:t>Each round, replace V with a one-step-look-ahead layer over V</a:t>
            </a:r>
          </a:p>
          <a:p>
            <a:pPr lvl="1">
              <a:lnSpc>
                <a:spcPct val="80000"/>
              </a:lnSpc>
            </a:pPr>
            <a:endParaRPr lang="en-US" sz="2400" dirty="0">
              <a:latin typeface="Calibri"/>
              <a:cs typeface="Calibri"/>
            </a:endParaRPr>
          </a:p>
          <a:p>
            <a:pPr lvl="1">
              <a:lnSpc>
                <a:spcPct val="80000"/>
              </a:lnSpc>
            </a:pPr>
            <a:endParaRPr lang="en-US" sz="2400" dirty="0">
              <a:latin typeface="Calibri"/>
              <a:cs typeface="Calibri"/>
            </a:endParaRPr>
          </a:p>
          <a:p>
            <a:pPr lvl="1">
              <a:lnSpc>
                <a:spcPct val="80000"/>
              </a:lnSpc>
            </a:pPr>
            <a:endParaRPr lang="en-US" sz="2400" dirty="0">
              <a:latin typeface="Calibri"/>
              <a:cs typeface="Calibri"/>
            </a:endParaRPr>
          </a:p>
          <a:p>
            <a:pPr lvl="1">
              <a:lnSpc>
                <a:spcPct val="80000"/>
              </a:lnSpc>
            </a:pPr>
            <a:endParaRPr lang="en-US" sz="2400" dirty="0">
              <a:latin typeface="Calibri"/>
              <a:cs typeface="Calibri"/>
            </a:endParaRPr>
          </a:p>
          <a:p>
            <a:pPr lvl="1">
              <a:lnSpc>
                <a:spcPct val="80000"/>
              </a:lnSpc>
            </a:pPr>
            <a:endParaRPr lang="en-US" sz="2400" dirty="0">
              <a:latin typeface="Calibri"/>
              <a:cs typeface="Calibri"/>
            </a:endParaRPr>
          </a:p>
          <a:p>
            <a:pPr lvl="1">
              <a:lnSpc>
                <a:spcPct val="80000"/>
              </a:lnSpc>
            </a:pPr>
            <a:endParaRPr lang="en-US" sz="2400" dirty="0">
              <a:latin typeface="Calibri"/>
              <a:cs typeface="Calibri"/>
            </a:endParaRPr>
          </a:p>
          <a:p>
            <a:pPr lvl="1">
              <a:lnSpc>
                <a:spcPct val="80000"/>
              </a:lnSpc>
            </a:pPr>
            <a:r>
              <a:rPr lang="en-US" sz="2400" dirty="0">
                <a:latin typeface="Calibri"/>
                <a:cs typeface="Calibri"/>
              </a:rPr>
              <a:t>This approach fully exploited the connections between the states</a:t>
            </a:r>
          </a:p>
          <a:p>
            <a:pPr lvl="1">
              <a:lnSpc>
                <a:spcPct val="80000"/>
              </a:lnSpc>
            </a:pPr>
            <a:r>
              <a:rPr lang="en-US" sz="2400" dirty="0">
                <a:latin typeface="Calibri"/>
                <a:cs typeface="Calibri"/>
              </a:rPr>
              <a:t>Unfortunately, we need T and R to do it!</a:t>
            </a:r>
          </a:p>
          <a:p>
            <a:pPr lvl="1">
              <a:lnSpc>
                <a:spcPct val="80000"/>
              </a:lnSpc>
            </a:pPr>
            <a:endParaRPr lang="en-US" sz="2400" dirty="0">
              <a:latin typeface="Calibri"/>
              <a:cs typeface="Calibri"/>
            </a:endParaRPr>
          </a:p>
          <a:p>
            <a:pPr>
              <a:lnSpc>
                <a:spcPct val="80000"/>
              </a:lnSpc>
            </a:pPr>
            <a:r>
              <a:rPr lang="en-US" sz="2800" dirty="0">
                <a:latin typeface="Calibri"/>
                <a:cs typeface="Calibri"/>
              </a:rPr>
              <a:t>Key question: how can we do this update to V without knowing T and R?</a:t>
            </a:r>
          </a:p>
          <a:p>
            <a:pPr lvl="1">
              <a:lnSpc>
                <a:spcPct val="80000"/>
              </a:lnSpc>
            </a:pPr>
            <a:r>
              <a:rPr lang="en-US" sz="2400" dirty="0">
                <a:latin typeface="Calibri"/>
                <a:cs typeface="Calibri"/>
              </a:rPr>
              <a:t>In other words, how to we take a weighted average without knowing the weights?</a:t>
            </a:r>
            <a:endParaRPr lang="en-US" sz="2800" dirty="0">
              <a:latin typeface="Calibri"/>
              <a:cs typeface="Calibri"/>
            </a:endParaRPr>
          </a:p>
          <a:p>
            <a:pPr>
              <a:lnSpc>
                <a:spcPct val="80000"/>
              </a:lnSpc>
            </a:pPr>
            <a:endParaRPr lang="en-US" sz="2800" dirty="0">
              <a:latin typeface="Calibri"/>
              <a:cs typeface="Calibri"/>
            </a:endParaRPr>
          </a:p>
          <a:p>
            <a:pPr>
              <a:lnSpc>
                <a:spcPct val="80000"/>
              </a:lnSpc>
            </a:pPr>
            <a:endParaRPr lang="en-US" sz="2800" dirty="0">
              <a:latin typeface="Calibri"/>
              <a:cs typeface="Calibri"/>
            </a:endParaRPr>
          </a:p>
          <a:p>
            <a:pPr>
              <a:lnSpc>
                <a:spcPct val="80000"/>
              </a:lnSpc>
            </a:pPr>
            <a:endParaRPr lang="en-US" sz="2800" dirty="0">
              <a:latin typeface="Calibri"/>
              <a:cs typeface="Calibri"/>
            </a:endParaRPr>
          </a:p>
          <a:p>
            <a:pPr>
              <a:lnSpc>
                <a:spcPct val="80000"/>
              </a:lnSpc>
            </a:pPr>
            <a:endParaRPr lang="en-US" sz="2800" dirty="0">
              <a:latin typeface="Calibri"/>
              <a:cs typeface="Calibri"/>
            </a:endParaRPr>
          </a:p>
          <a:p>
            <a:pPr>
              <a:lnSpc>
                <a:spcPct val="80000"/>
              </a:lnSpc>
            </a:pPr>
            <a:endParaRPr lang="en-US" sz="2800" dirty="0">
              <a:latin typeface="Calibri"/>
              <a:cs typeface="Calibri"/>
            </a:endParaRPr>
          </a:p>
          <a:p>
            <a:pPr>
              <a:lnSpc>
                <a:spcPct val="80000"/>
              </a:lnSpc>
            </a:pPr>
            <a:endParaRPr lang="en-US" sz="2800" dirty="0">
              <a:latin typeface="Calibri"/>
              <a:cs typeface="Calibri"/>
            </a:endParaRPr>
          </a:p>
          <a:p>
            <a:pPr>
              <a:lnSpc>
                <a:spcPct val="80000"/>
              </a:lnSpc>
            </a:pPr>
            <a:endParaRPr lang="en-US" sz="2800" dirty="0">
              <a:latin typeface="Calibri"/>
              <a:cs typeface="Calibri"/>
            </a:endParaRPr>
          </a:p>
        </p:txBody>
      </p:sp>
      <p:pic>
        <p:nvPicPr>
          <p:cNvPr id="38" name="Picture 37" descr="txp_fig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 cstate="print"/>
          <a:stretch>
            <a:fillRect/>
          </a:stretch>
        </p:blipFill>
        <p:spPr bwMode="auto">
          <a:xfrm>
            <a:off x="1376325" y="3352800"/>
            <a:ext cx="7416560" cy="645897"/>
          </a:xfrm>
          <a:prstGeom prst="rect">
            <a:avLst/>
          </a:prstGeom>
          <a:noFill/>
          <a:ln/>
          <a:effectLst/>
        </p:spPr>
      </p:pic>
      <p:pic>
        <p:nvPicPr>
          <p:cNvPr id="36" name="Picture 35" descr="txp_fig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 cstate="print"/>
          <a:stretch>
            <a:fillRect/>
          </a:stretch>
        </p:blipFill>
        <p:spPr bwMode="auto">
          <a:xfrm>
            <a:off x="1406216" y="2590800"/>
            <a:ext cx="1502078" cy="330692"/>
          </a:xfrm>
          <a:prstGeom prst="rect">
            <a:avLst/>
          </a:prstGeom>
          <a:noFill/>
          <a:ln/>
          <a:effectLst/>
        </p:spPr>
      </p:pic>
      <p:grpSp>
        <p:nvGrpSpPr>
          <p:cNvPr id="21" name="Group 20"/>
          <p:cNvGrpSpPr>
            <a:grpSpLocks/>
          </p:cNvGrpSpPr>
          <p:nvPr/>
        </p:nvGrpSpPr>
        <p:grpSpPr bwMode="auto">
          <a:xfrm>
            <a:off x="9144438" y="1371600"/>
            <a:ext cx="2590362" cy="2754586"/>
            <a:chOff x="2400" y="1401"/>
            <a:chExt cx="1183" cy="1258"/>
          </a:xfrm>
        </p:grpSpPr>
        <p:sp>
          <p:nvSpPr>
            <p:cNvPr id="22" name="AutoShape 5"/>
            <p:cNvSpPr>
              <a:spLocks noChangeArrowheads="1"/>
            </p:cNvSpPr>
            <p:nvPr/>
          </p:nvSpPr>
          <p:spPr bwMode="auto">
            <a:xfrm>
              <a:off x="3070" y="1488"/>
              <a:ext cx="155" cy="124"/>
            </a:xfrm>
            <a:prstGeom prst="triangle">
              <a:avLst>
                <a:gd name="adj" fmla="val 50000"/>
              </a:avLst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endParaRPr lang="en-US" sz="2400">
                <a:latin typeface="Calibri"/>
                <a:cs typeface="Calibri"/>
              </a:endParaRPr>
            </a:p>
          </p:txBody>
        </p:sp>
        <p:sp>
          <p:nvSpPr>
            <p:cNvPr id="23" name="Line 9"/>
            <p:cNvSpPr>
              <a:spLocks noChangeShapeType="1"/>
            </p:cNvSpPr>
            <p:nvPr/>
          </p:nvSpPr>
          <p:spPr bwMode="auto">
            <a:xfrm flipH="1">
              <a:off x="2916" y="1617"/>
              <a:ext cx="232" cy="361"/>
            </a:xfrm>
            <a:prstGeom prst="line">
              <a:avLst/>
            </a:prstGeom>
            <a:noFill/>
            <a:ln w="28575">
              <a:solidFill>
                <a:srgbClr val="C00000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endParaRPr lang="en-US" sz="2400">
                <a:latin typeface="Calibri"/>
                <a:cs typeface="Calibri"/>
              </a:endParaRPr>
            </a:p>
          </p:txBody>
        </p:sp>
        <p:sp>
          <p:nvSpPr>
            <p:cNvPr id="24" name="Oval 23"/>
            <p:cNvSpPr>
              <a:spLocks noChangeArrowheads="1"/>
            </p:cNvSpPr>
            <p:nvPr/>
          </p:nvSpPr>
          <p:spPr bwMode="auto">
            <a:xfrm>
              <a:off x="2864" y="1978"/>
              <a:ext cx="129" cy="129"/>
            </a:xfrm>
            <a:prstGeom prst="ellipse">
              <a:avLst/>
            </a:prstGeom>
            <a:solidFill>
              <a:srgbClr val="008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 sz="2400">
                <a:latin typeface="Calibri"/>
                <a:cs typeface="Calibri"/>
              </a:endParaRPr>
            </a:p>
          </p:txBody>
        </p:sp>
        <p:grpSp>
          <p:nvGrpSpPr>
            <p:cNvPr id="25" name="Group 12"/>
            <p:cNvGrpSpPr>
              <a:grpSpLocks/>
            </p:cNvGrpSpPr>
            <p:nvPr/>
          </p:nvGrpSpPr>
          <p:grpSpPr bwMode="auto">
            <a:xfrm>
              <a:off x="2400" y="2107"/>
              <a:ext cx="1057" cy="386"/>
              <a:chOff x="1536" y="2400"/>
              <a:chExt cx="1584" cy="624"/>
            </a:xfrm>
          </p:grpSpPr>
          <p:sp>
            <p:nvSpPr>
              <p:cNvPr id="32" name="Line 13"/>
              <p:cNvSpPr>
                <a:spLocks noChangeShapeType="1"/>
              </p:cNvSpPr>
              <p:nvPr/>
            </p:nvSpPr>
            <p:spPr bwMode="auto">
              <a:xfrm flipH="1">
                <a:off x="1536" y="2400"/>
                <a:ext cx="776" cy="624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prstDash val="dash"/>
                <a:round/>
                <a:headEnd/>
                <a:tailEnd type="triangle" w="med" len="med"/>
              </a:ln>
            </p:spPr>
            <p:txBody>
              <a:bodyPr/>
              <a:lstStyle/>
              <a:p>
                <a:endParaRPr lang="en-US" sz="2400">
                  <a:latin typeface="Calibri"/>
                  <a:cs typeface="Calibri"/>
                </a:endParaRPr>
              </a:p>
            </p:txBody>
          </p:sp>
          <p:sp>
            <p:nvSpPr>
              <p:cNvPr id="33" name="Line 14"/>
              <p:cNvSpPr>
                <a:spLocks noChangeShapeType="1"/>
              </p:cNvSpPr>
              <p:nvPr/>
            </p:nvSpPr>
            <p:spPr bwMode="auto">
              <a:xfrm>
                <a:off x="2312" y="2400"/>
                <a:ext cx="808" cy="624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prstDash val="dash"/>
                <a:round/>
                <a:headEnd/>
                <a:tailEnd type="triangle" w="med" len="med"/>
              </a:ln>
            </p:spPr>
            <p:txBody>
              <a:bodyPr/>
              <a:lstStyle/>
              <a:p>
                <a:endParaRPr lang="en-US" sz="2400">
                  <a:latin typeface="Calibri"/>
                  <a:cs typeface="Calibri"/>
                </a:endParaRPr>
              </a:p>
            </p:txBody>
          </p:sp>
          <p:sp>
            <p:nvSpPr>
              <p:cNvPr id="34" name="Line 15"/>
              <p:cNvSpPr>
                <a:spLocks noChangeShapeType="1"/>
              </p:cNvSpPr>
              <p:nvPr/>
            </p:nvSpPr>
            <p:spPr bwMode="auto">
              <a:xfrm flipH="1">
                <a:off x="2021" y="2400"/>
                <a:ext cx="291" cy="624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prstDash val="dash"/>
                <a:round/>
                <a:headEnd/>
                <a:tailEnd type="triangle" w="med" len="med"/>
              </a:ln>
            </p:spPr>
            <p:txBody>
              <a:bodyPr/>
              <a:lstStyle/>
              <a:p>
                <a:endParaRPr lang="en-US" sz="2400">
                  <a:latin typeface="Calibri"/>
                  <a:cs typeface="Calibri"/>
                </a:endParaRPr>
              </a:p>
            </p:txBody>
          </p:sp>
          <p:sp>
            <p:nvSpPr>
              <p:cNvPr id="35" name="Line 16"/>
              <p:cNvSpPr>
                <a:spLocks noChangeShapeType="1"/>
              </p:cNvSpPr>
              <p:nvPr/>
            </p:nvSpPr>
            <p:spPr bwMode="auto">
              <a:xfrm>
                <a:off x="2312" y="2400"/>
                <a:ext cx="280" cy="62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  <p:txBody>
              <a:bodyPr/>
              <a:lstStyle/>
              <a:p>
                <a:endParaRPr lang="en-US" sz="2400">
                  <a:latin typeface="Calibri"/>
                  <a:cs typeface="Calibri"/>
                </a:endParaRPr>
              </a:p>
            </p:txBody>
          </p:sp>
        </p:grpSp>
        <p:sp>
          <p:nvSpPr>
            <p:cNvPr id="26" name="Text Box 17"/>
            <p:cNvSpPr txBox="1">
              <a:spLocks noChangeArrowheads="1"/>
            </p:cNvSpPr>
            <p:nvPr/>
          </p:nvSpPr>
          <p:spPr bwMode="auto">
            <a:xfrm>
              <a:off x="3096" y="1680"/>
              <a:ext cx="373" cy="21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400" dirty="0">
                  <a:solidFill>
                    <a:srgbClr val="C00000"/>
                  </a:solidFill>
                  <a:latin typeface="Calibri"/>
                  <a:cs typeface="Calibri"/>
                  <a:sym typeface="Symbol" pitchFamily="18" charset="2"/>
                </a:rPr>
                <a:t>(s</a:t>
              </a:r>
              <a:r>
                <a:rPr lang="en-US" sz="2400" dirty="0">
                  <a:solidFill>
                    <a:srgbClr val="C00000"/>
                  </a:solidFill>
                  <a:latin typeface="Calibri"/>
                  <a:cs typeface="Calibri"/>
                </a:rPr>
                <a:t>)</a:t>
              </a:r>
            </a:p>
          </p:txBody>
        </p:sp>
        <p:sp>
          <p:nvSpPr>
            <p:cNvPr id="27" name="Text Box 18"/>
            <p:cNvSpPr txBox="1">
              <a:spLocks noChangeArrowheads="1"/>
            </p:cNvSpPr>
            <p:nvPr/>
          </p:nvSpPr>
          <p:spPr bwMode="auto">
            <a:xfrm>
              <a:off x="3216" y="1401"/>
              <a:ext cx="129" cy="21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400" dirty="0">
                  <a:solidFill>
                    <a:srgbClr val="0000FF"/>
                  </a:solidFill>
                  <a:latin typeface="Calibri"/>
                  <a:cs typeface="Calibri"/>
                </a:rPr>
                <a:t>s</a:t>
              </a:r>
            </a:p>
          </p:txBody>
        </p:sp>
        <p:sp>
          <p:nvSpPr>
            <p:cNvPr id="28" name="Text Box 19"/>
            <p:cNvSpPr txBox="1">
              <a:spLocks noChangeArrowheads="1"/>
            </p:cNvSpPr>
            <p:nvPr/>
          </p:nvSpPr>
          <p:spPr bwMode="auto">
            <a:xfrm>
              <a:off x="3024" y="1920"/>
              <a:ext cx="559" cy="21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400" dirty="0">
                  <a:solidFill>
                    <a:srgbClr val="008000"/>
                  </a:solidFill>
                  <a:latin typeface="Calibri"/>
                  <a:cs typeface="Calibri"/>
                </a:rPr>
                <a:t>s, </a:t>
              </a:r>
              <a:r>
                <a:rPr lang="en-US" sz="2400" dirty="0">
                  <a:solidFill>
                    <a:srgbClr val="008000"/>
                  </a:solidFill>
                  <a:latin typeface="Calibri"/>
                  <a:cs typeface="Calibri"/>
                  <a:sym typeface="Symbol" pitchFamily="18" charset="2"/>
                </a:rPr>
                <a:t>(s</a:t>
              </a:r>
              <a:r>
                <a:rPr lang="en-US" sz="2400" dirty="0">
                  <a:solidFill>
                    <a:srgbClr val="008000"/>
                  </a:solidFill>
                  <a:latin typeface="Calibri"/>
                  <a:cs typeface="Calibri"/>
                </a:rPr>
                <a:t>)</a:t>
              </a:r>
            </a:p>
          </p:txBody>
        </p:sp>
        <p:sp>
          <p:nvSpPr>
            <p:cNvPr id="29" name="Text Box 20"/>
            <p:cNvSpPr txBox="1">
              <a:spLocks noChangeArrowheads="1"/>
            </p:cNvSpPr>
            <p:nvPr/>
          </p:nvSpPr>
          <p:spPr bwMode="auto">
            <a:xfrm>
              <a:off x="2435" y="2271"/>
              <a:ext cx="661" cy="21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400" dirty="0">
                  <a:latin typeface="Calibri"/>
                  <a:cs typeface="Calibri"/>
                </a:rPr>
                <a:t>s,</a:t>
              </a:r>
              <a:r>
                <a:rPr lang="en-US" sz="2400" dirty="0">
                  <a:latin typeface="Calibri"/>
                  <a:cs typeface="Calibri"/>
                  <a:sym typeface="Symbol" pitchFamily="18" charset="2"/>
                </a:rPr>
                <a:t> (s</a:t>
              </a:r>
              <a:r>
                <a:rPr lang="en-US" sz="2400" dirty="0">
                  <a:latin typeface="Calibri"/>
                  <a:cs typeface="Calibri"/>
                </a:rPr>
                <a:t>),s</a:t>
              </a:r>
              <a:r>
                <a:rPr lang="ja-JP" altLang="en-US" sz="2400">
                  <a:latin typeface="Calibri"/>
                  <a:cs typeface="Calibri"/>
                </a:rPr>
                <a:t>’</a:t>
              </a:r>
              <a:endParaRPr lang="en-US" sz="2400" dirty="0">
                <a:latin typeface="Calibri"/>
                <a:cs typeface="Calibri"/>
              </a:endParaRPr>
            </a:p>
          </p:txBody>
        </p:sp>
        <p:sp>
          <p:nvSpPr>
            <p:cNvPr id="30" name="AutoShape 21"/>
            <p:cNvSpPr>
              <a:spLocks noChangeArrowheads="1"/>
            </p:cNvSpPr>
            <p:nvPr/>
          </p:nvSpPr>
          <p:spPr bwMode="auto">
            <a:xfrm>
              <a:off x="3019" y="2499"/>
              <a:ext cx="154" cy="123"/>
            </a:xfrm>
            <a:prstGeom prst="triangle">
              <a:avLst>
                <a:gd name="adj" fmla="val 50000"/>
              </a:avLst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r" rtl="1"/>
              <a:endParaRPr lang="en-US" sz="2400">
                <a:latin typeface="Calibri"/>
                <a:cs typeface="Calibri"/>
              </a:endParaRPr>
            </a:p>
          </p:txBody>
        </p:sp>
        <p:sp>
          <p:nvSpPr>
            <p:cNvPr id="31" name="Text Box 22"/>
            <p:cNvSpPr txBox="1">
              <a:spLocks noChangeArrowheads="1"/>
            </p:cNvSpPr>
            <p:nvPr/>
          </p:nvSpPr>
          <p:spPr bwMode="auto">
            <a:xfrm>
              <a:off x="3096" y="2448"/>
              <a:ext cx="331" cy="21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r" rtl="1">
                <a:spcBef>
                  <a:spcPct val="50000"/>
                </a:spcBef>
              </a:pPr>
              <a:r>
                <a:rPr lang="en-US" sz="2400" dirty="0">
                  <a:solidFill>
                    <a:srgbClr val="0000FF"/>
                  </a:solidFill>
                  <a:latin typeface="Calibri"/>
                  <a:cs typeface="Calibri"/>
                </a:rPr>
                <a:t>s</a:t>
              </a:r>
              <a:r>
                <a:rPr lang="ja-JP" altLang="en-US" sz="2400">
                  <a:solidFill>
                    <a:srgbClr val="0000FF"/>
                  </a:solidFill>
                  <a:latin typeface="Calibri"/>
                  <a:cs typeface="Calibri"/>
                </a:rPr>
                <a:t>’</a:t>
              </a:r>
              <a:endParaRPr lang="en-US" sz="2400" dirty="0">
                <a:solidFill>
                  <a:srgbClr val="0000FF"/>
                </a:solidFill>
                <a:latin typeface="Calibri"/>
                <a:cs typeface="Calibri"/>
              </a:endParaRP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/>
                <a:cs typeface="Calibri"/>
              </a:rPr>
              <a:t>Sample-Based Policy Evaluation?</a:t>
            </a:r>
          </a:p>
        </p:txBody>
      </p:sp>
      <p:sp>
        <p:nvSpPr>
          <p:cNvPr id="28675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295400"/>
            <a:ext cx="11430000" cy="5791200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en-US" sz="2800" dirty="0">
                <a:latin typeface="Calibri"/>
                <a:cs typeface="Calibri"/>
              </a:rPr>
              <a:t>We want to improve our estimate of V by computing these averages:</a:t>
            </a:r>
          </a:p>
          <a:p>
            <a:pPr>
              <a:lnSpc>
                <a:spcPct val="80000"/>
              </a:lnSpc>
            </a:pPr>
            <a:endParaRPr lang="en-US" sz="2800" dirty="0">
              <a:latin typeface="Calibri"/>
              <a:cs typeface="Calibri"/>
            </a:endParaRPr>
          </a:p>
          <a:p>
            <a:pPr>
              <a:lnSpc>
                <a:spcPct val="80000"/>
              </a:lnSpc>
            </a:pPr>
            <a:endParaRPr lang="en-US" sz="2800" dirty="0">
              <a:latin typeface="Calibri"/>
              <a:cs typeface="Calibri"/>
            </a:endParaRPr>
          </a:p>
          <a:p>
            <a:pPr>
              <a:lnSpc>
                <a:spcPct val="80000"/>
              </a:lnSpc>
            </a:pPr>
            <a:r>
              <a:rPr lang="en-US" sz="2800" dirty="0">
                <a:latin typeface="Calibri"/>
                <a:cs typeface="Calibri"/>
              </a:rPr>
              <a:t>Idea: Take samples of outcomes s’ (by doing the action!) and average</a:t>
            </a:r>
          </a:p>
          <a:p>
            <a:pPr>
              <a:lnSpc>
                <a:spcPct val="80000"/>
              </a:lnSpc>
            </a:pPr>
            <a:endParaRPr lang="en-US" dirty="0">
              <a:latin typeface="Calibri"/>
              <a:cs typeface="Calibri"/>
            </a:endParaRPr>
          </a:p>
          <a:p>
            <a:pPr>
              <a:lnSpc>
                <a:spcPct val="80000"/>
              </a:lnSpc>
            </a:pPr>
            <a:endParaRPr lang="en-US" dirty="0">
              <a:latin typeface="Calibri"/>
              <a:cs typeface="Calibri"/>
            </a:endParaRPr>
          </a:p>
          <a:p>
            <a:pPr>
              <a:lnSpc>
                <a:spcPct val="80000"/>
              </a:lnSpc>
            </a:pPr>
            <a:endParaRPr lang="en-US" dirty="0">
              <a:latin typeface="Calibri"/>
              <a:cs typeface="Calibri"/>
            </a:endParaRPr>
          </a:p>
          <a:p>
            <a:pPr>
              <a:lnSpc>
                <a:spcPct val="80000"/>
              </a:lnSpc>
            </a:pPr>
            <a:endParaRPr lang="en-US" dirty="0">
              <a:latin typeface="Calibri"/>
              <a:cs typeface="Calibri"/>
            </a:endParaRPr>
          </a:p>
          <a:p>
            <a:pPr>
              <a:lnSpc>
                <a:spcPct val="80000"/>
              </a:lnSpc>
            </a:pPr>
            <a:endParaRPr lang="en-US" dirty="0">
              <a:latin typeface="Calibri"/>
              <a:cs typeface="Calibri"/>
            </a:endParaRPr>
          </a:p>
          <a:p>
            <a:pPr>
              <a:lnSpc>
                <a:spcPct val="80000"/>
              </a:lnSpc>
            </a:pPr>
            <a:endParaRPr lang="en-US" dirty="0">
              <a:latin typeface="Calibri"/>
              <a:cs typeface="Calibri"/>
            </a:endParaRPr>
          </a:p>
          <a:p>
            <a:pPr>
              <a:lnSpc>
                <a:spcPct val="80000"/>
              </a:lnSpc>
            </a:pPr>
            <a:endParaRPr lang="en-US" dirty="0">
              <a:latin typeface="Calibri"/>
              <a:cs typeface="Calibri"/>
            </a:endParaRPr>
          </a:p>
          <a:p>
            <a:pPr>
              <a:lnSpc>
                <a:spcPct val="80000"/>
              </a:lnSpc>
            </a:pPr>
            <a:endParaRPr lang="en-US" dirty="0">
              <a:latin typeface="Calibri"/>
              <a:cs typeface="Calibri"/>
            </a:endParaRPr>
          </a:p>
        </p:txBody>
      </p:sp>
      <p:sp>
        <p:nvSpPr>
          <p:cNvPr id="14341" name="AutoShape 7"/>
          <p:cNvSpPr>
            <a:spLocks noChangeArrowheads="1"/>
          </p:cNvSpPr>
          <p:nvPr/>
        </p:nvSpPr>
        <p:spPr bwMode="auto">
          <a:xfrm>
            <a:off x="9902825" y="3390900"/>
            <a:ext cx="246063" cy="196850"/>
          </a:xfrm>
          <a:prstGeom prst="triangle">
            <a:avLst>
              <a:gd name="adj" fmla="val 50000"/>
            </a:avLst>
          </a:prstGeom>
          <a:solidFill>
            <a:srgbClr val="CCEC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14342" name="Line 11"/>
          <p:cNvSpPr>
            <a:spLocks noChangeShapeType="1"/>
          </p:cNvSpPr>
          <p:nvPr/>
        </p:nvSpPr>
        <p:spPr bwMode="auto">
          <a:xfrm flipH="1">
            <a:off x="9658350" y="3595688"/>
            <a:ext cx="368300" cy="573087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>
              <a:latin typeface="Calibri"/>
              <a:cs typeface="Calibri"/>
            </a:endParaRPr>
          </a:p>
        </p:txBody>
      </p:sp>
      <p:sp>
        <p:nvSpPr>
          <p:cNvPr id="14343" name="Oval 13"/>
          <p:cNvSpPr>
            <a:spLocks noChangeArrowheads="1"/>
          </p:cNvSpPr>
          <p:nvPr/>
        </p:nvSpPr>
        <p:spPr bwMode="auto">
          <a:xfrm>
            <a:off x="9575800" y="4168775"/>
            <a:ext cx="204788" cy="204788"/>
          </a:xfrm>
          <a:prstGeom prst="ellipse">
            <a:avLst/>
          </a:prstGeom>
          <a:solidFill>
            <a:srgbClr val="B5E3C8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>
              <a:latin typeface="Calibri"/>
              <a:cs typeface="Calibri"/>
            </a:endParaRPr>
          </a:p>
        </p:txBody>
      </p:sp>
      <p:sp>
        <p:nvSpPr>
          <p:cNvPr id="14344" name="Line 17"/>
          <p:cNvSpPr>
            <a:spLocks noChangeShapeType="1"/>
          </p:cNvSpPr>
          <p:nvPr/>
        </p:nvSpPr>
        <p:spPr bwMode="auto">
          <a:xfrm flipH="1">
            <a:off x="9353550" y="4373563"/>
            <a:ext cx="307975" cy="612775"/>
          </a:xfrm>
          <a:prstGeom prst="line">
            <a:avLst/>
          </a:prstGeom>
          <a:noFill/>
          <a:ln w="9525">
            <a:solidFill>
              <a:schemeClr val="bg1"/>
            </a:solidFill>
            <a:prstDash val="dash"/>
            <a:round/>
            <a:headEnd/>
            <a:tailEnd type="triangle" w="med" len="med"/>
          </a:ln>
        </p:spPr>
        <p:txBody>
          <a:bodyPr/>
          <a:lstStyle/>
          <a:p>
            <a:endParaRPr lang="en-US">
              <a:latin typeface="Calibri"/>
              <a:cs typeface="Calibri"/>
            </a:endParaRPr>
          </a:p>
        </p:txBody>
      </p:sp>
      <p:sp>
        <p:nvSpPr>
          <p:cNvPr id="14345" name="Text Box 19"/>
          <p:cNvSpPr txBox="1">
            <a:spLocks noChangeArrowheads="1"/>
          </p:cNvSpPr>
          <p:nvPr/>
        </p:nvSpPr>
        <p:spPr bwMode="auto">
          <a:xfrm>
            <a:off x="9829800" y="3695700"/>
            <a:ext cx="7620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>
                <a:latin typeface="Calibri"/>
                <a:cs typeface="Calibri"/>
                <a:sym typeface="Symbol" pitchFamily="18" charset="2"/>
              </a:rPr>
              <a:t>(s)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14346" name="Text Box 20"/>
          <p:cNvSpPr txBox="1">
            <a:spLocks noChangeArrowheads="1"/>
          </p:cNvSpPr>
          <p:nvPr/>
        </p:nvSpPr>
        <p:spPr bwMode="auto">
          <a:xfrm>
            <a:off x="10134600" y="3252788"/>
            <a:ext cx="204788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>
                <a:solidFill>
                  <a:srgbClr val="3333FF"/>
                </a:solidFill>
                <a:latin typeface="Calibri"/>
                <a:cs typeface="Calibri"/>
              </a:rPr>
              <a:t>s</a:t>
            </a:r>
          </a:p>
        </p:txBody>
      </p:sp>
      <p:sp>
        <p:nvSpPr>
          <p:cNvPr id="14347" name="Text Box 21"/>
          <p:cNvSpPr txBox="1">
            <a:spLocks noChangeArrowheads="1"/>
          </p:cNvSpPr>
          <p:nvPr/>
        </p:nvSpPr>
        <p:spPr bwMode="auto">
          <a:xfrm>
            <a:off x="9753600" y="4076700"/>
            <a:ext cx="887413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>
                <a:solidFill>
                  <a:srgbClr val="008000"/>
                </a:solidFill>
                <a:latin typeface="Calibri"/>
                <a:cs typeface="Calibri"/>
              </a:rPr>
              <a:t>s, </a:t>
            </a:r>
            <a:r>
              <a:rPr lang="en-US" dirty="0">
                <a:solidFill>
                  <a:srgbClr val="008000"/>
                </a:solidFill>
                <a:latin typeface="Calibri"/>
                <a:cs typeface="Calibri"/>
                <a:sym typeface="Symbol" pitchFamily="18" charset="2"/>
              </a:rPr>
              <a:t>(s)</a:t>
            </a:r>
          </a:p>
        </p:txBody>
      </p:sp>
      <p:pic>
        <p:nvPicPr>
          <p:cNvPr id="60" name="Picture 59" descr="txp_fig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8" cstate="print"/>
          <a:stretch>
            <a:fillRect/>
          </a:stretch>
        </p:blipFill>
        <p:spPr bwMode="auto">
          <a:xfrm>
            <a:off x="1548658" y="5407025"/>
            <a:ext cx="3454166" cy="765990"/>
          </a:xfrm>
          <a:prstGeom prst="rect">
            <a:avLst/>
          </a:prstGeom>
          <a:noFill/>
          <a:ln/>
          <a:effectLst/>
        </p:spPr>
      </p:pic>
      <p:grpSp>
        <p:nvGrpSpPr>
          <p:cNvPr id="2" name="Group 28"/>
          <p:cNvGrpSpPr>
            <a:grpSpLocks/>
          </p:cNvGrpSpPr>
          <p:nvPr/>
        </p:nvGrpSpPr>
        <p:grpSpPr bwMode="auto">
          <a:xfrm>
            <a:off x="9661525" y="4373563"/>
            <a:ext cx="854075" cy="910669"/>
            <a:chOff x="7223125" y="3529013"/>
            <a:chExt cx="854075" cy="910669"/>
          </a:xfrm>
        </p:grpSpPr>
        <p:sp>
          <p:nvSpPr>
            <p:cNvPr id="14373" name="Line 18"/>
            <p:cNvSpPr>
              <a:spLocks noChangeShapeType="1"/>
            </p:cNvSpPr>
            <p:nvPr/>
          </p:nvSpPr>
          <p:spPr bwMode="auto">
            <a:xfrm>
              <a:off x="7223125" y="3529013"/>
              <a:ext cx="296863" cy="61277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endParaRPr lang="en-US">
                <a:latin typeface="Calibri"/>
                <a:cs typeface="Calibri"/>
              </a:endParaRPr>
            </a:p>
          </p:txBody>
        </p:sp>
        <p:sp>
          <p:nvSpPr>
            <p:cNvPr id="14374" name="AutoShape 23"/>
            <p:cNvSpPr>
              <a:spLocks noChangeArrowheads="1"/>
            </p:cNvSpPr>
            <p:nvPr/>
          </p:nvSpPr>
          <p:spPr bwMode="auto">
            <a:xfrm>
              <a:off x="7383463" y="4151313"/>
              <a:ext cx="244475" cy="195262"/>
            </a:xfrm>
            <a:prstGeom prst="triangle">
              <a:avLst>
                <a:gd name="adj" fmla="val 50000"/>
              </a:avLst>
            </a:prstGeom>
            <a:solidFill>
              <a:srgbClr val="CCE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r" rtl="1"/>
              <a:endParaRPr lang="en-US">
                <a:latin typeface="Calibri"/>
                <a:cs typeface="Calibri"/>
              </a:endParaRPr>
            </a:p>
          </p:txBody>
        </p:sp>
        <p:sp>
          <p:nvSpPr>
            <p:cNvPr id="14375" name="Text Box 24"/>
            <p:cNvSpPr txBox="1">
              <a:spLocks noChangeArrowheads="1"/>
            </p:cNvSpPr>
            <p:nvPr/>
          </p:nvSpPr>
          <p:spPr bwMode="auto">
            <a:xfrm>
              <a:off x="7551738" y="4070350"/>
              <a:ext cx="525462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r" rtl="1">
                <a:spcBef>
                  <a:spcPct val="50000"/>
                </a:spcBef>
              </a:pPr>
              <a:r>
                <a:rPr lang="en-US" dirty="0">
                  <a:solidFill>
                    <a:srgbClr val="3333FF"/>
                  </a:solidFill>
                  <a:latin typeface="Calibri"/>
                  <a:cs typeface="Calibri"/>
                </a:rPr>
                <a:t>s</a:t>
              </a:r>
              <a:r>
                <a:rPr lang="en-US" baseline="-25000" dirty="0">
                  <a:solidFill>
                    <a:srgbClr val="3333FF"/>
                  </a:solidFill>
                  <a:latin typeface="Calibri"/>
                  <a:cs typeface="Calibri"/>
                </a:rPr>
                <a:t>1</a:t>
              </a:r>
              <a:r>
                <a:rPr lang="en-US" dirty="0">
                  <a:solidFill>
                    <a:srgbClr val="3333FF"/>
                  </a:solidFill>
                  <a:latin typeface="Calibri"/>
                  <a:cs typeface="Calibri"/>
                </a:rPr>
                <a:t>'</a:t>
              </a:r>
            </a:p>
          </p:txBody>
        </p:sp>
      </p:grpSp>
      <p:pic>
        <p:nvPicPr>
          <p:cNvPr id="56" name="Picture 55" descr="txp_fig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9" cstate="print"/>
          <a:stretch>
            <a:fillRect/>
          </a:stretch>
        </p:blipFill>
        <p:spPr bwMode="auto">
          <a:xfrm>
            <a:off x="1587933" y="3308350"/>
            <a:ext cx="5118817" cy="375602"/>
          </a:xfrm>
          <a:prstGeom prst="rect">
            <a:avLst/>
          </a:prstGeom>
          <a:noFill/>
          <a:ln/>
          <a:effectLst/>
        </p:spPr>
      </p:pic>
      <p:pic>
        <p:nvPicPr>
          <p:cNvPr id="57" name="Picture 56" descr="txp_fig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0" cstate="print"/>
          <a:stretch>
            <a:fillRect/>
          </a:stretch>
        </p:blipFill>
        <p:spPr bwMode="auto">
          <a:xfrm>
            <a:off x="1575088" y="3862387"/>
            <a:ext cx="5117520" cy="375507"/>
          </a:xfrm>
          <a:prstGeom prst="rect">
            <a:avLst/>
          </a:prstGeom>
          <a:noFill/>
          <a:ln/>
          <a:effectLst/>
        </p:spPr>
      </p:pic>
      <p:pic>
        <p:nvPicPr>
          <p:cNvPr id="61" name="Picture 60" descr="txp_fig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1" cstate="print"/>
          <a:stretch>
            <a:fillRect/>
          </a:stretch>
        </p:blipFill>
        <p:spPr bwMode="auto">
          <a:xfrm>
            <a:off x="1590229" y="4603750"/>
            <a:ext cx="5117396" cy="375498"/>
          </a:xfrm>
          <a:prstGeom prst="rect">
            <a:avLst/>
          </a:prstGeom>
          <a:noFill/>
          <a:ln/>
          <a:effectLst/>
        </p:spPr>
      </p:pic>
      <p:pic>
        <p:nvPicPr>
          <p:cNvPr id="52" name="Picture 51" descr="txp_fig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2" cstate="print"/>
          <a:stretch>
            <a:fillRect/>
          </a:stretch>
        </p:blipFill>
        <p:spPr bwMode="auto">
          <a:xfrm>
            <a:off x="1833411" y="4391025"/>
            <a:ext cx="330501" cy="60336"/>
          </a:xfrm>
          <a:prstGeom prst="rect">
            <a:avLst/>
          </a:prstGeom>
          <a:noFill/>
          <a:ln/>
          <a:effectLst/>
        </p:spPr>
      </p:pic>
      <p:pic>
        <p:nvPicPr>
          <p:cNvPr id="55" name="Picture 54" descr="txp_fig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13" cstate="print"/>
          <a:stretch>
            <a:fillRect/>
          </a:stretch>
        </p:blipFill>
        <p:spPr bwMode="auto">
          <a:xfrm>
            <a:off x="1494115" y="1905000"/>
            <a:ext cx="7416560" cy="645897"/>
          </a:xfrm>
          <a:prstGeom prst="rect">
            <a:avLst/>
          </a:prstGeom>
          <a:noFill/>
          <a:ln/>
          <a:effectLst/>
        </p:spPr>
      </p:pic>
      <p:sp>
        <p:nvSpPr>
          <p:cNvPr id="14355" name="Line 17"/>
          <p:cNvSpPr>
            <a:spLocks noChangeShapeType="1"/>
          </p:cNvSpPr>
          <p:nvPr/>
        </p:nvSpPr>
        <p:spPr bwMode="auto">
          <a:xfrm flipH="1">
            <a:off x="8610600" y="4206875"/>
            <a:ext cx="307975" cy="612775"/>
          </a:xfrm>
          <a:prstGeom prst="line">
            <a:avLst/>
          </a:prstGeom>
          <a:noFill/>
          <a:ln w="9525">
            <a:solidFill>
              <a:schemeClr val="bg1"/>
            </a:solidFill>
            <a:prstDash val="dash"/>
            <a:round/>
            <a:headEnd/>
            <a:tailEnd type="triangle" w="med" len="med"/>
          </a:ln>
        </p:spPr>
        <p:txBody>
          <a:bodyPr/>
          <a:lstStyle/>
          <a:p>
            <a:endParaRPr lang="en-US">
              <a:latin typeface="Calibri"/>
              <a:cs typeface="Calibri"/>
            </a:endParaRPr>
          </a:p>
        </p:txBody>
      </p:sp>
      <p:sp>
        <p:nvSpPr>
          <p:cNvPr id="42" name="Line 18"/>
          <p:cNvSpPr>
            <a:spLocks noChangeShapeType="1"/>
          </p:cNvSpPr>
          <p:nvPr/>
        </p:nvSpPr>
        <p:spPr bwMode="auto">
          <a:xfrm flipH="1">
            <a:off x="9215438" y="4395788"/>
            <a:ext cx="461962" cy="61595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>
              <a:latin typeface="Calibri"/>
              <a:cs typeface="Calibri"/>
            </a:endParaRPr>
          </a:p>
        </p:txBody>
      </p:sp>
      <p:sp>
        <p:nvSpPr>
          <p:cNvPr id="43" name="AutoShape 23"/>
          <p:cNvSpPr>
            <a:spLocks noChangeArrowheads="1"/>
          </p:cNvSpPr>
          <p:nvPr/>
        </p:nvSpPr>
        <p:spPr bwMode="auto">
          <a:xfrm>
            <a:off x="9078913" y="5021263"/>
            <a:ext cx="244475" cy="195262"/>
          </a:xfrm>
          <a:prstGeom prst="triangle">
            <a:avLst>
              <a:gd name="adj" fmla="val 50000"/>
            </a:avLst>
          </a:prstGeom>
          <a:solidFill>
            <a:srgbClr val="CCEC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r" rtl="1"/>
            <a:endParaRPr lang="en-US">
              <a:latin typeface="Calibri"/>
              <a:cs typeface="Calibri"/>
            </a:endParaRPr>
          </a:p>
        </p:txBody>
      </p:sp>
      <p:sp>
        <p:nvSpPr>
          <p:cNvPr id="44" name="Text Box 24"/>
          <p:cNvSpPr txBox="1">
            <a:spLocks noChangeArrowheads="1"/>
          </p:cNvSpPr>
          <p:nvPr/>
        </p:nvSpPr>
        <p:spPr bwMode="auto">
          <a:xfrm>
            <a:off x="9247188" y="4940300"/>
            <a:ext cx="525462" cy="369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rtl="1">
              <a:spcBef>
                <a:spcPct val="50000"/>
              </a:spcBef>
            </a:pPr>
            <a:r>
              <a:rPr lang="en-US" dirty="0">
                <a:solidFill>
                  <a:srgbClr val="3333FF"/>
                </a:solidFill>
                <a:latin typeface="Calibri"/>
                <a:cs typeface="Calibri"/>
              </a:rPr>
              <a:t>s</a:t>
            </a:r>
            <a:r>
              <a:rPr lang="en-US" baseline="-25000" dirty="0">
                <a:solidFill>
                  <a:srgbClr val="3333FF"/>
                </a:solidFill>
                <a:latin typeface="Calibri"/>
                <a:cs typeface="Calibri"/>
              </a:rPr>
              <a:t>2</a:t>
            </a:r>
            <a:r>
              <a:rPr lang="en-US" dirty="0">
                <a:solidFill>
                  <a:srgbClr val="3333FF"/>
                </a:solidFill>
                <a:latin typeface="Calibri"/>
                <a:cs typeface="Calibri"/>
              </a:rPr>
              <a:t>'</a:t>
            </a:r>
          </a:p>
        </p:txBody>
      </p:sp>
      <p:sp>
        <p:nvSpPr>
          <p:cNvPr id="14359" name="Line 17"/>
          <p:cNvSpPr>
            <a:spLocks noChangeShapeType="1"/>
          </p:cNvSpPr>
          <p:nvPr/>
        </p:nvSpPr>
        <p:spPr bwMode="auto">
          <a:xfrm flipH="1">
            <a:off x="10115550" y="4395788"/>
            <a:ext cx="307975" cy="612775"/>
          </a:xfrm>
          <a:prstGeom prst="line">
            <a:avLst/>
          </a:prstGeom>
          <a:noFill/>
          <a:ln w="9525">
            <a:solidFill>
              <a:schemeClr val="bg1"/>
            </a:solidFill>
            <a:prstDash val="dash"/>
            <a:round/>
            <a:headEnd/>
            <a:tailEnd type="triangle" w="med" len="med"/>
          </a:ln>
        </p:spPr>
        <p:txBody>
          <a:bodyPr/>
          <a:lstStyle/>
          <a:p>
            <a:endParaRPr lang="en-US">
              <a:latin typeface="Calibri"/>
              <a:cs typeface="Calibri"/>
            </a:endParaRPr>
          </a:p>
        </p:txBody>
      </p:sp>
      <p:sp>
        <p:nvSpPr>
          <p:cNvPr id="46" name="Line 18"/>
          <p:cNvSpPr>
            <a:spLocks noChangeShapeType="1"/>
          </p:cNvSpPr>
          <p:nvPr/>
        </p:nvSpPr>
        <p:spPr bwMode="auto">
          <a:xfrm>
            <a:off x="9677400" y="4395788"/>
            <a:ext cx="1042988" cy="61277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>
              <a:latin typeface="Calibri"/>
              <a:cs typeface="Calibri"/>
            </a:endParaRPr>
          </a:p>
        </p:txBody>
      </p:sp>
      <p:sp>
        <p:nvSpPr>
          <p:cNvPr id="47" name="AutoShape 23"/>
          <p:cNvSpPr>
            <a:spLocks noChangeArrowheads="1"/>
          </p:cNvSpPr>
          <p:nvPr/>
        </p:nvSpPr>
        <p:spPr bwMode="auto">
          <a:xfrm>
            <a:off x="10583863" y="5018088"/>
            <a:ext cx="244475" cy="195262"/>
          </a:xfrm>
          <a:prstGeom prst="triangle">
            <a:avLst>
              <a:gd name="adj" fmla="val 50000"/>
            </a:avLst>
          </a:prstGeom>
          <a:solidFill>
            <a:srgbClr val="CCEC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r" rtl="1"/>
            <a:endParaRPr lang="en-US">
              <a:latin typeface="Calibri"/>
              <a:cs typeface="Calibri"/>
            </a:endParaRPr>
          </a:p>
        </p:txBody>
      </p:sp>
      <p:sp>
        <p:nvSpPr>
          <p:cNvPr id="48" name="Text Box 24"/>
          <p:cNvSpPr txBox="1">
            <a:spLocks noChangeArrowheads="1"/>
          </p:cNvSpPr>
          <p:nvPr/>
        </p:nvSpPr>
        <p:spPr bwMode="auto">
          <a:xfrm>
            <a:off x="10752138" y="4937125"/>
            <a:ext cx="525462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rtl="1">
              <a:spcBef>
                <a:spcPct val="50000"/>
              </a:spcBef>
            </a:pPr>
            <a:r>
              <a:rPr lang="en-US" dirty="0">
                <a:solidFill>
                  <a:srgbClr val="3333FF"/>
                </a:solidFill>
                <a:latin typeface="Calibri"/>
                <a:cs typeface="Calibri"/>
              </a:rPr>
              <a:t>s</a:t>
            </a:r>
            <a:r>
              <a:rPr lang="en-US" baseline="-25000" dirty="0">
                <a:solidFill>
                  <a:srgbClr val="3333FF"/>
                </a:solidFill>
                <a:latin typeface="Calibri"/>
                <a:cs typeface="Calibri"/>
              </a:rPr>
              <a:t>3</a:t>
            </a:r>
            <a:r>
              <a:rPr lang="en-US" dirty="0">
                <a:solidFill>
                  <a:srgbClr val="3333FF"/>
                </a:solidFill>
                <a:latin typeface="Calibri"/>
                <a:cs typeface="Calibri"/>
              </a:rPr>
              <a:t>'</a:t>
            </a:r>
          </a:p>
        </p:txBody>
      </p:sp>
      <p:grpSp>
        <p:nvGrpSpPr>
          <p:cNvPr id="3" name="Group 44"/>
          <p:cNvGrpSpPr>
            <a:grpSpLocks/>
          </p:cNvGrpSpPr>
          <p:nvPr/>
        </p:nvGrpSpPr>
        <p:grpSpPr bwMode="auto">
          <a:xfrm>
            <a:off x="8799513" y="4425950"/>
            <a:ext cx="1716087" cy="860425"/>
            <a:chOff x="6172200" y="2978150"/>
            <a:chExt cx="1716088" cy="860425"/>
          </a:xfrm>
        </p:grpSpPr>
        <p:grpSp>
          <p:nvGrpSpPr>
            <p:cNvPr id="14365" name="Group 14"/>
            <p:cNvGrpSpPr>
              <a:grpSpLocks/>
            </p:cNvGrpSpPr>
            <p:nvPr/>
          </p:nvGrpSpPr>
          <p:grpSpPr bwMode="auto">
            <a:xfrm>
              <a:off x="6210300" y="2978150"/>
              <a:ext cx="1677988" cy="612775"/>
              <a:chOff x="1536" y="2400"/>
              <a:chExt cx="1584" cy="624"/>
            </a:xfrm>
          </p:grpSpPr>
          <p:sp>
            <p:nvSpPr>
              <p:cNvPr id="14369" name="Line 15"/>
              <p:cNvSpPr>
                <a:spLocks noChangeShapeType="1"/>
              </p:cNvSpPr>
              <p:nvPr/>
            </p:nvSpPr>
            <p:spPr bwMode="auto">
              <a:xfrm flipH="1">
                <a:off x="1536" y="2400"/>
                <a:ext cx="776" cy="624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prstDash val="dash"/>
                <a:round/>
                <a:headEnd/>
                <a:tailEnd type="triangle" w="med" len="med"/>
              </a:ln>
            </p:spPr>
            <p:txBody>
              <a:bodyPr/>
              <a:lstStyle/>
              <a:p>
                <a:endParaRPr lang="en-US">
                  <a:latin typeface="Calibri"/>
                  <a:cs typeface="Calibri"/>
                </a:endParaRPr>
              </a:p>
            </p:txBody>
          </p:sp>
          <p:sp>
            <p:nvSpPr>
              <p:cNvPr id="14370" name="Line 16"/>
              <p:cNvSpPr>
                <a:spLocks noChangeShapeType="1"/>
              </p:cNvSpPr>
              <p:nvPr/>
            </p:nvSpPr>
            <p:spPr bwMode="auto">
              <a:xfrm>
                <a:off x="2312" y="2400"/>
                <a:ext cx="808" cy="624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prstDash val="dash"/>
                <a:round/>
                <a:headEnd/>
                <a:tailEnd type="triangle" w="med" len="med"/>
              </a:ln>
            </p:spPr>
            <p:txBody>
              <a:bodyPr/>
              <a:lstStyle/>
              <a:p>
                <a:endParaRPr lang="en-US">
                  <a:latin typeface="Calibri"/>
                  <a:cs typeface="Calibri"/>
                </a:endParaRPr>
              </a:p>
            </p:txBody>
          </p:sp>
          <p:sp>
            <p:nvSpPr>
              <p:cNvPr id="14371" name="Line 17"/>
              <p:cNvSpPr>
                <a:spLocks noChangeShapeType="1"/>
              </p:cNvSpPr>
              <p:nvPr/>
            </p:nvSpPr>
            <p:spPr bwMode="auto">
              <a:xfrm flipH="1">
                <a:off x="2021" y="2400"/>
                <a:ext cx="291" cy="624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prstDash val="dash"/>
                <a:round/>
                <a:headEnd/>
                <a:tailEnd type="triangle" w="med" len="med"/>
              </a:ln>
            </p:spPr>
            <p:txBody>
              <a:bodyPr/>
              <a:lstStyle/>
              <a:p>
                <a:endParaRPr lang="en-US">
                  <a:latin typeface="Calibri"/>
                  <a:cs typeface="Calibri"/>
                </a:endParaRPr>
              </a:p>
            </p:txBody>
          </p:sp>
          <p:sp>
            <p:nvSpPr>
              <p:cNvPr id="14372" name="Line 18"/>
              <p:cNvSpPr>
                <a:spLocks noChangeShapeType="1"/>
              </p:cNvSpPr>
              <p:nvPr/>
            </p:nvSpPr>
            <p:spPr bwMode="auto">
              <a:xfrm>
                <a:off x="2312" y="2400"/>
                <a:ext cx="280" cy="62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  <p:txBody>
              <a:bodyPr/>
              <a:lstStyle/>
              <a:p>
                <a:endParaRPr lang="en-US">
                  <a:latin typeface="Calibri"/>
                  <a:cs typeface="Calibri"/>
                </a:endParaRPr>
              </a:p>
            </p:txBody>
          </p:sp>
        </p:grpSp>
        <p:sp>
          <p:nvSpPr>
            <p:cNvPr id="14366" name="Text Box 22"/>
            <p:cNvSpPr txBox="1">
              <a:spLocks noChangeArrowheads="1"/>
            </p:cNvSpPr>
            <p:nvPr/>
          </p:nvSpPr>
          <p:spPr bwMode="auto">
            <a:xfrm>
              <a:off x="6172200" y="3135313"/>
              <a:ext cx="1257300" cy="369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dirty="0">
                  <a:latin typeface="Calibri"/>
                  <a:cs typeface="Calibri"/>
                </a:rPr>
                <a:t>s,</a:t>
              </a:r>
              <a:r>
                <a:rPr lang="en-US" dirty="0">
                  <a:latin typeface="Calibri"/>
                  <a:cs typeface="Calibri"/>
                  <a:sym typeface="Symbol" pitchFamily="18" charset="2"/>
                </a:rPr>
                <a:t> (s)</a:t>
              </a:r>
              <a:r>
                <a:rPr lang="en-US" dirty="0">
                  <a:latin typeface="Calibri"/>
                  <a:cs typeface="Calibri"/>
                </a:rPr>
                <a:t>,s’</a:t>
              </a:r>
            </a:p>
          </p:txBody>
        </p:sp>
        <p:sp>
          <p:nvSpPr>
            <p:cNvPr id="14367" name="AutoShape 23"/>
            <p:cNvSpPr>
              <a:spLocks noChangeArrowheads="1"/>
            </p:cNvSpPr>
            <p:nvPr/>
          </p:nvSpPr>
          <p:spPr bwMode="auto">
            <a:xfrm>
              <a:off x="7192963" y="3567112"/>
              <a:ext cx="244475" cy="195263"/>
            </a:xfrm>
            <a:prstGeom prst="triangle">
              <a:avLst>
                <a:gd name="adj" fmla="val 50000"/>
              </a:avLst>
            </a:prstGeom>
            <a:solidFill>
              <a:srgbClr val="CCE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r" rtl="1"/>
              <a:endParaRPr lang="en-US">
                <a:latin typeface="Calibri"/>
                <a:cs typeface="Calibri"/>
              </a:endParaRPr>
            </a:p>
          </p:txBody>
        </p:sp>
        <p:sp>
          <p:nvSpPr>
            <p:cNvPr id="14368" name="Text Box 24"/>
            <p:cNvSpPr txBox="1">
              <a:spLocks noChangeArrowheads="1"/>
            </p:cNvSpPr>
            <p:nvPr/>
          </p:nvSpPr>
          <p:spPr bwMode="auto">
            <a:xfrm>
              <a:off x="7421563" y="3471863"/>
              <a:ext cx="373062" cy="3667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r" rtl="1">
                <a:spcBef>
                  <a:spcPct val="50000"/>
                </a:spcBef>
              </a:pPr>
              <a:r>
                <a:rPr lang="en-US" dirty="0">
                  <a:solidFill>
                    <a:srgbClr val="3333FF"/>
                  </a:solidFill>
                  <a:latin typeface="Calibri"/>
                  <a:cs typeface="Calibri"/>
                </a:rPr>
                <a:t>s'</a:t>
              </a:r>
            </a:p>
          </p:txBody>
        </p:sp>
      </p:grpSp>
      <p:sp>
        <p:nvSpPr>
          <p:cNvPr id="49" name="TextBox 48"/>
          <p:cNvSpPr txBox="1">
            <a:spLocks noChangeArrowheads="1"/>
          </p:cNvSpPr>
          <p:nvPr/>
        </p:nvSpPr>
        <p:spPr bwMode="auto">
          <a:xfrm>
            <a:off x="8610600" y="5562600"/>
            <a:ext cx="2971800" cy="101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000" i="1" dirty="0">
                <a:latin typeface="Calibri"/>
                <a:cs typeface="Calibri"/>
              </a:rPr>
              <a:t>Almost!  But we can’t rewind time to get sample after sample from state s.</a:t>
            </a:r>
          </a:p>
        </p:txBody>
      </p:sp>
      <p:pic>
        <p:nvPicPr>
          <p:cNvPr id="26626" name="Picture 2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543800" y="2978480"/>
            <a:ext cx="4191000" cy="368857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41" grpId="0" animBg="1"/>
      <p:bldP spid="14342" grpId="0" animBg="1"/>
      <p:bldP spid="14343" grpId="0" animBg="1"/>
      <p:bldP spid="14345" grpId="0"/>
      <p:bldP spid="14346" grpId="0"/>
      <p:bldP spid="14347" grpId="0"/>
      <p:bldP spid="42" grpId="0" animBg="1"/>
      <p:bldP spid="43" grpId="0" animBg="1"/>
      <p:bldP spid="44" grpId="0"/>
      <p:bldP spid="46" grpId="0" animBg="1"/>
      <p:bldP spid="47" grpId="0" animBg="1"/>
      <p:bldP spid="48" grpId="0"/>
      <p:bldP spid="49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Temporal Difference Learning</a:t>
            </a:r>
          </a:p>
        </p:txBody>
      </p:sp>
      <p:pic>
        <p:nvPicPr>
          <p:cNvPr id="41987" name="Picture 3" descr="C:\Users\Dan\Dropbox\Office\CS 188\Ketrina Art\RL\TemporalDifference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429000" y="1447572"/>
            <a:ext cx="5480050" cy="5029428"/>
          </a:xfrm>
          <a:prstGeom prst="rect">
            <a:avLst/>
          </a:prstGeom>
          <a:noFill/>
        </p:spPr>
      </p:pic>
    </p:spTree>
  </p:cSld>
  <p:clrMapOvr>
    <a:masterClrMapping/>
  </p:clrMapOvr>
  <p:transition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/>
                <a:cs typeface="Calibri"/>
              </a:rPr>
              <a:t>Temporal Difference Learning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295400"/>
            <a:ext cx="8686800" cy="2819400"/>
          </a:xfrm>
        </p:spPr>
        <p:txBody>
          <a:bodyPr/>
          <a:lstStyle/>
          <a:p>
            <a:r>
              <a:rPr lang="en-US" sz="2400" dirty="0">
                <a:latin typeface="Calibri"/>
                <a:cs typeface="Calibri"/>
              </a:rPr>
              <a:t>Big idea: learn from every experience!</a:t>
            </a:r>
          </a:p>
          <a:p>
            <a:pPr lvl="1"/>
            <a:r>
              <a:rPr lang="en-US" sz="2000" dirty="0">
                <a:latin typeface="Calibri"/>
                <a:cs typeface="Calibri"/>
              </a:rPr>
              <a:t>Update V(s) each time we experience a transition (s, a, s’, r)</a:t>
            </a:r>
          </a:p>
          <a:p>
            <a:pPr lvl="1"/>
            <a:r>
              <a:rPr lang="en-US" sz="2000" dirty="0">
                <a:latin typeface="Calibri"/>
                <a:cs typeface="Calibri"/>
              </a:rPr>
              <a:t>Likely outcomes s’ will contribute updates more often</a:t>
            </a:r>
          </a:p>
          <a:p>
            <a:pPr lvl="1">
              <a:buFont typeface="Wingdings" pitchFamily="2" charset="2"/>
              <a:buNone/>
            </a:pPr>
            <a:endParaRPr lang="en-US" sz="2000" dirty="0">
              <a:latin typeface="Calibri"/>
              <a:cs typeface="Calibri"/>
            </a:endParaRPr>
          </a:p>
          <a:p>
            <a:r>
              <a:rPr lang="en-US" sz="2400" dirty="0">
                <a:latin typeface="Calibri"/>
                <a:cs typeface="Calibri"/>
              </a:rPr>
              <a:t>Temporal difference learning of values</a:t>
            </a:r>
          </a:p>
          <a:p>
            <a:pPr lvl="1"/>
            <a:r>
              <a:rPr lang="en-US" sz="2000" dirty="0">
                <a:latin typeface="Calibri"/>
                <a:cs typeface="Calibri"/>
              </a:rPr>
              <a:t>Policy still fixed, still doing evaluation!</a:t>
            </a:r>
          </a:p>
          <a:p>
            <a:pPr lvl="1"/>
            <a:r>
              <a:rPr lang="en-US" sz="2000" dirty="0">
                <a:latin typeface="Calibri"/>
                <a:cs typeface="Calibri"/>
              </a:rPr>
              <a:t>Move values toward value of whatever successor occurs: running average</a:t>
            </a:r>
          </a:p>
          <a:p>
            <a:pPr lvl="1"/>
            <a:endParaRPr lang="en-US" sz="2000" dirty="0">
              <a:latin typeface="Calibri"/>
              <a:cs typeface="Calibri"/>
            </a:endParaRPr>
          </a:p>
          <a:p>
            <a:pPr lvl="1"/>
            <a:endParaRPr lang="en-US" sz="2000" dirty="0">
              <a:latin typeface="Calibri"/>
              <a:cs typeface="Calibri"/>
            </a:endParaRPr>
          </a:p>
          <a:p>
            <a:pPr lvl="1"/>
            <a:endParaRPr lang="en-US" sz="2000" dirty="0">
              <a:latin typeface="Calibri"/>
              <a:cs typeface="Calibri"/>
            </a:endParaRPr>
          </a:p>
          <a:p>
            <a:pPr lvl="1"/>
            <a:endParaRPr lang="en-US" sz="2000" dirty="0">
              <a:latin typeface="Calibri"/>
              <a:cs typeface="Calibri"/>
            </a:endParaRPr>
          </a:p>
          <a:p>
            <a:endParaRPr lang="en-US" sz="2400" dirty="0">
              <a:latin typeface="Calibri"/>
              <a:cs typeface="Calibri"/>
            </a:endParaRPr>
          </a:p>
        </p:txBody>
      </p:sp>
      <p:pic>
        <p:nvPicPr>
          <p:cNvPr id="23" name="Picture 22" descr="txp_fig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 cstate="print"/>
          <a:stretch>
            <a:fillRect/>
          </a:stretch>
        </p:blipFill>
        <p:spPr bwMode="auto">
          <a:xfrm>
            <a:off x="4425795" y="4329000"/>
            <a:ext cx="4789797" cy="330611"/>
          </a:xfrm>
          <a:prstGeom prst="rect">
            <a:avLst/>
          </a:prstGeom>
          <a:noFill/>
          <a:ln/>
          <a:effectLst/>
        </p:spPr>
      </p:pic>
      <p:pic>
        <p:nvPicPr>
          <p:cNvPr id="24" name="Picture 23" descr="txp_fig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 cstate="print"/>
          <a:stretch>
            <a:fillRect/>
          </a:stretch>
        </p:blipFill>
        <p:spPr bwMode="auto">
          <a:xfrm>
            <a:off x="4422769" y="5087825"/>
            <a:ext cx="5181610" cy="300083"/>
          </a:xfrm>
          <a:prstGeom prst="rect">
            <a:avLst/>
          </a:prstGeom>
          <a:noFill/>
          <a:ln/>
          <a:effectLst/>
        </p:spPr>
      </p:pic>
      <p:grpSp>
        <p:nvGrpSpPr>
          <p:cNvPr id="22" name="Group 21"/>
          <p:cNvGrpSpPr/>
          <p:nvPr/>
        </p:nvGrpSpPr>
        <p:grpSpPr>
          <a:xfrm>
            <a:off x="9296402" y="1371600"/>
            <a:ext cx="1857674" cy="2366665"/>
            <a:chOff x="9532815" y="1447800"/>
            <a:chExt cx="1575852" cy="2007625"/>
          </a:xfrm>
        </p:grpSpPr>
        <p:sp>
          <p:nvSpPr>
            <p:cNvPr id="15367" name="AutoShape 7"/>
            <p:cNvSpPr>
              <a:spLocks noChangeArrowheads="1"/>
            </p:cNvSpPr>
            <p:nvPr/>
          </p:nvSpPr>
          <p:spPr bwMode="auto">
            <a:xfrm>
              <a:off x="10310812" y="1585913"/>
              <a:ext cx="246063" cy="196850"/>
            </a:xfrm>
            <a:prstGeom prst="triangle">
              <a:avLst>
                <a:gd name="adj" fmla="val 50000"/>
              </a:avLst>
            </a:prstGeom>
            <a:solidFill>
              <a:srgbClr val="CCE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endParaRPr lang="en-US" sz="2400">
                <a:latin typeface="Calibri"/>
                <a:cs typeface="Calibri"/>
              </a:endParaRPr>
            </a:p>
          </p:txBody>
        </p:sp>
        <p:sp>
          <p:nvSpPr>
            <p:cNvPr id="15368" name="Line 11"/>
            <p:cNvSpPr>
              <a:spLocks noChangeShapeType="1"/>
            </p:cNvSpPr>
            <p:nvPr/>
          </p:nvSpPr>
          <p:spPr bwMode="auto">
            <a:xfrm flipH="1">
              <a:off x="10066337" y="1790700"/>
              <a:ext cx="368300" cy="57308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endParaRPr lang="en-US" sz="2400">
                <a:latin typeface="Calibri"/>
                <a:cs typeface="Calibri"/>
              </a:endParaRPr>
            </a:p>
          </p:txBody>
        </p:sp>
        <p:sp>
          <p:nvSpPr>
            <p:cNvPr id="15369" name="Oval 13"/>
            <p:cNvSpPr>
              <a:spLocks noChangeArrowheads="1"/>
            </p:cNvSpPr>
            <p:nvPr/>
          </p:nvSpPr>
          <p:spPr bwMode="auto">
            <a:xfrm>
              <a:off x="9983787" y="2363788"/>
              <a:ext cx="204788" cy="204787"/>
            </a:xfrm>
            <a:prstGeom prst="ellipse">
              <a:avLst/>
            </a:prstGeom>
            <a:solidFill>
              <a:srgbClr val="B5E3C8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 sz="2400">
                <a:latin typeface="Calibri"/>
                <a:cs typeface="Calibri"/>
              </a:endParaRPr>
            </a:p>
          </p:txBody>
        </p:sp>
        <p:sp>
          <p:nvSpPr>
            <p:cNvPr id="15370" name="Line 17"/>
            <p:cNvSpPr>
              <a:spLocks noChangeShapeType="1"/>
            </p:cNvSpPr>
            <p:nvPr/>
          </p:nvSpPr>
          <p:spPr bwMode="auto">
            <a:xfrm flipH="1">
              <a:off x="9761537" y="2568575"/>
              <a:ext cx="307975" cy="612775"/>
            </a:xfrm>
            <a:prstGeom prst="line">
              <a:avLst/>
            </a:prstGeom>
            <a:noFill/>
            <a:ln w="9525">
              <a:solidFill>
                <a:schemeClr val="bg1"/>
              </a:solidFill>
              <a:prstDash val="dash"/>
              <a:round/>
              <a:headEnd/>
              <a:tailEnd type="triangle" w="med" len="med"/>
            </a:ln>
          </p:spPr>
          <p:txBody>
            <a:bodyPr/>
            <a:lstStyle/>
            <a:p>
              <a:endParaRPr lang="en-US" sz="2400">
                <a:latin typeface="Calibri"/>
                <a:cs typeface="Calibri"/>
              </a:endParaRPr>
            </a:p>
          </p:txBody>
        </p:sp>
        <p:sp>
          <p:nvSpPr>
            <p:cNvPr id="15371" name="Line 18"/>
            <p:cNvSpPr>
              <a:spLocks noChangeShapeType="1"/>
            </p:cNvSpPr>
            <p:nvPr/>
          </p:nvSpPr>
          <p:spPr bwMode="auto">
            <a:xfrm>
              <a:off x="10069512" y="2568575"/>
              <a:ext cx="296863" cy="61277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endParaRPr lang="en-US" sz="2400">
                <a:latin typeface="Calibri"/>
                <a:cs typeface="Calibri"/>
              </a:endParaRPr>
            </a:p>
          </p:txBody>
        </p:sp>
        <p:sp>
          <p:nvSpPr>
            <p:cNvPr id="15372" name="Text Box 19"/>
            <p:cNvSpPr txBox="1">
              <a:spLocks noChangeArrowheads="1"/>
            </p:cNvSpPr>
            <p:nvPr/>
          </p:nvSpPr>
          <p:spPr bwMode="auto">
            <a:xfrm>
              <a:off x="9532815" y="1835639"/>
              <a:ext cx="762001" cy="39162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400" dirty="0">
                  <a:latin typeface="Calibri"/>
                  <a:cs typeface="Calibri"/>
                  <a:sym typeface="Symbol" pitchFamily="18" charset="2"/>
                </a:rPr>
                <a:t>(s)</a:t>
              </a:r>
              <a:endParaRPr lang="en-US" sz="2400" dirty="0">
                <a:latin typeface="Calibri"/>
                <a:cs typeface="Calibri"/>
              </a:endParaRPr>
            </a:p>
          </p:txBody>
        </p:sp>
        <p:sp>
          <p:nvSpPr>
            <p:cNvPr id="15373" name="Text Box 20"/>
            <p:cNvSpPr txBox="1">
              <a:spLocks noChangeArrowheads="1"/>
            </p:cNvSpPr>
            <p:nvPr/>
          </p:nvSpPr>
          <p:spPr bwMode="auto">
            <a:xfrm>
              <a:off x="10542587" y="1447800"/>
              <a:ext cx="204788" cy="39162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400">
                  <a:solidFill>
                    <a:srgbClr val="3333FF"/>
                  </a:solidFill>
                  <a:latin typeface="Calibri"/>
                  <a:cs typeface="Calibri"/>
                </a:rPr>
                <a:t>s</a:t>
              </a:r>
            </a:p>
          </p:txBody>
        </p:sp>
        <p:sp>
          <p:nvSpPr>
            <p:cNvPr id="15374" name="Text Box 21"/>
            <p:cNvSpPr txBox="1">
              <a:spLocks noChangeArrowheads="1"/>
            </p:cNvSpPr>
            <p:nvPr/>
          </p:nvSpPr>
          <p:spPr bwMode="auto">
            <a:xfrm>
              <a:off x="10221254" y="2245854"/>
              <a:ext cx="887413" cy="39162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400" dirty="0">
                  <a:solidFill>
                    <a:srgbClr val="008000"/>
                  </a:solidFill>
                  <a:latin typeface="Calibri"/>
                  <a:cs typeface="Calibri"/>
                </a:rPr>
                <a:t>s, </a:t>
              </a:r>
              <a:r>
                <a:rPr lang="en-US" sz="2400" dirty="0">
                  <a:solidFill>
                    <a:srgbClr val="008000"/>
                  </a:solidFill>
                  <a:latin typeface="Calibri"/>
                  <a:cs typeface="Calibri"/>
                  <a:sym typeface="Symbol" pitchFamily="18" charset="2"/>
                </a:rPr>
                <a:t>(s)</a:t>
              </a:r>
            </a:p>
          </p:txBody>
        </p:sp>
        <p:sp>
          <p:nvSpPr>
            <p:cNvPr id="15375" name="AutoShape 23"/>
            <p:cNvSpPr>
              <a:spLocks noChangeArrowheads="1"/>
            </p:cNvSpPr>
            <p:nvPr/>
          </p:nvSpPr>
          <p:spPr bwMode="auto">
            <a:xfrm>
              <a:off x="10229850" y="3190875"/>
              <a:ext cx="244475" cy="195263"/>
            </a:xfrm>
            <a:prstGeom prst="triangle">
              <a:avLst>
                <a:gd name="adj" fmla="val 50000"/>
              </a:avLst>
            </a:prstGeom>
            <a:solidFill>
              <a:srgbClr val="CCE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r" rtl="1"/>
              <a:endParaRPr lang="en-US" sz="2400">
                <a:latin typeface="Calibri"/>
                <a:cs typeface="Calibri"/>
              </a:endParaRPr>
            </a:p>
          </p:txBody>
        </p:sp>
        <p:sp>
          <p:nvSpPr>
            <p:cNvPr id="15376" name="Text Box 24"/>
            <p:cNvSpPr txBox="1">
              <a:spLocks noChangeArrowheads="1"/>
            </p:cNvSpPr>
            <p:nvPr/>
          </p:nvSpPr>
          <p:spPr bwMode="auto">
            <a:xfrm>
              <a:off x="10308492" y="3063798"/>
              <a:ext cx="525463" cy="39162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r" rtl="1">
                <a:spcBef>
                  <a:spcPct val="50000"/>
                </a:spcBef>
              </a:pPr>
              <a:r>
                <a:rPr lang="en-US" sz="2400" dirty="0">
                  <a:solidFill>
                    <a:srgbClr val="3333FF"/>
                  </a:solidFill>
                  <a:latin typeface="Calibri"/>
                  <a:cs typeface="Calibri"/>
                </a:rPr>
                <a:t>s’</a:t>
              </a:r>
            </a:p>
          </p:txBody>
        </p:sp>
        <p:sp>
          <p:nvSpPr>
            <p:cNvPr id="15377" name="Line 17"/>
            <p:cNvSpPr>
              <a:spLocks noChangeShapeType="1"/>
            </p:cNvSpPr>
            <p:nvPr/>
          </p:nvSpPr>
          <p:spPr bwMode="auto">
            <a:xfrm flipH="1">
              <a:off x="10523537" y="2590800"/>
              <a:ext cx="307975" cy="612775"/>
            </a:xfrm>
            <a:prstGeom prst="line">
              <a:avLst/>
            </a:prstGeom>
            <a:noFill/>
            <a:ln w="9525">
              <a:solidFill>
                <a:schemeClr val="bg1"/>
              </a:solidFill>
              <a:prstDash val="dash"/>
              <a:round/>
              <a:headEnd/>
              <a:tailEnd type="triangle" w="med" len="med"/>
            </a:ln>
          </p:spPr>
          <p:txBody>
            <a:bodyPr/>
            <a:lstStyle/>
            <a:p>
              <a:endParaRPr lang="en-US" sz="2400">
                <a:latin typeface="Calibri"/>
                <a:cs typeface="Calibri"/>
              </a:endParaRPr>
            </a:p>
          </p:txBody>
        </p:sp>
      </p:grpSp>
      <p:pic>
        <p:nvPicPr>
          <p:cNvPr id="25" name="Picture 24" descr="txp_fig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7" cstate="print"/>
          <a:stretch>
            <a:fillRect/>
          </a:stretch>
        </p:blipFill>
        <p:spPr bwMode="auto">
          <a:xfrm>
            <a:off x="4422619" y="5845062"/>
            <a:ext cx="5331136" cy="300029"/>
          </a:xfrm>
          <a:prstGeom prst="rect">
            <a:avLst/>
          </a:prstGeom>
          <a:noFill/>
          <a:ln/>
          <a:effectLst/>
        </p:spPr>
      </p:pic>
      <p:sp>
        <p:nvSpPr>
          <p:cNvPr id="15379" name="TextBox 19"/>
          <p:cNvSpPr txBox="1">
            <a:spLocks noChangeArrowheads="1"/>
          </p:cNvSpPr>
          <p:nvPr/>
        </p:nvSpPr>
        <p:spPr bwMode="auto">
          <a:xfrm>
            <a:off x="1868487" y="4271473"/>
            <a:ext cx="206178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dirty="0">
                <a:latin typeface="Calibri"/>
                <a:cs typeface="Calibri"/>
              </a:rPr>
              <a:t>Sample of V(s):</a:t>
            </a:r>
          </a:p>
        </p:txBody>
      </p:sp>
      <p:sp>
        <p:nvSpPr>
          <p:cNvPr id="15380" name="TextBox 21"/>
          <p:cNvSpPr txBox="1">
            <a:spLocks noChangeArrowheads="1"/>
          </p:cNvSpPr>
          <p:nvPr/>
        </p:nvSpPr>
        <p:spPr bwMode="auto">
          <a:xfrm>
            <a:off x="1873007" y="4978400"/>
            <a:ext cx="206537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dirty="0">
                <a:latin typeface="Calibri"/>
                <a:cs typeface="Calibri"/>
              </a:rPr>
              <a:t>Update to V(s):</a:t>
            </a:r>
          </a:p>
        </p:txBody>
      </p:sp>
      <p:sp>
        <p:nvSpPr>
          <p:cNvPr id="15381" name="TextBox 22"/>
          <p:cNvSpPr txBox="1">
            <a:spLocks noChangeArrowheads="1"/>
          </p:cNvSpPr>
          <p:nvPr/>
        </p:nvSpPr>
        <p:spPr bwMode="auto">
          <a:xfrm>
            <a:off x="1881799" y="5730875"/>
            <a:ext cx="190648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dirty="0">
                <a:latin typeface="Calibri"/>
                <a:cs typeface="Calibri"/>
              </a:rPr>
              <a:t>Same update: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79" grpId="0"/>
      <p:bldP spid="15380" grpId="0"/>
      <p:bldP spid="15381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Exponential Moving Average</a:t>
            </a:r>
          </a:p>
        </p:txBody>
      </p:sp>
      <p:sp>
        <p:nvSpPr>
          <p:cNvPr id="16387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11201400" cy="4876800"/>
          </a:xfrm>
        </p:spPr>
        <p:txBody>
          <a:bodyPr/>
          <a:lstStyle/>
          <a:p>
            <a:r>
              <a:rPr lang="en-US" sz="2800" dirty="0"/>
              <a:t>Exponential moving average </a:t>
            </a:r>
          </a:p>
          <a:p>
            <a:pPr lvl="1"/>
            <a:r>
              <a:rPr lang="en-US" sz="2400" dirty="0"/>
              <a:t>The running interpolation update:</a:t>
            </a:r>
          </a:p>
          <a:p>
            <a:pPr lvl="4"/>
            <a:endParaRPr lang="en-US" sz="1600" dirty="0"/>
          </a:p>
          <a:p>
            <a:pPr lvl="1"/>
            <a:r>
              <a:rPr lang="en-US" sz="2400" dirty="0"/>
              <a:t>Makes recent samples more important:</a:t>
            </a:r>
          </a:p>
          <a:p>
            <a:pPr lvl="2"/>
            <a:endParaRPr lang="en-US" sz="2000" dirty="0"/>
          </a:p>
          <a:p>
            <a:pPr lvl="2"/>
            <a:endParaRPr lang="en-US" sz="2000" dirty="0"/>
          </a:p>
          <a:p>
            <a:pPr lvl="2"/>
            <a:endParaRPr lang="en-US" sz="2000" dirty="0"/>
          </a:p>
          <a:p>
            <a:pPr lvl="2"/>
            <a:endParaRPr lang="en-US" sz="2000" dirty="0"/>
          </a:p>
          <a:p>
            <a:pPr lvl="1"/>
            <a:r>
              <a:rPr lang="en-US" sz="2400" dirty="0"/>
              <a:t>Forgets about the past (distant past values were wrong anyway)</a:t>
            </a:r>
          </a:p>
          <a:p>
            <a:pPr lvl="1"/>
            <a:endParaRPr lang="en-US" sz="2400" dirty="0"/>
          </a:p>
          <a:p>
            <a:r>
              <a:rPr lang="en-US" sz="2800" dirty="0"/>
              <a:t>Decreasing learning rate (alpha) can give converging averages</a:t>
            </a:r>
          </a:p>
          <a:p>
            <a:endParaRPr lang="en-US" sz="2800" dirty="0"/>
          </a:p>
        </p:txBody>
      </p:sp>
      <p:pic>
        <p:nvPicPr>
          <p:cNvPr id="16389" name="Picture 2" descr="\\.host\Shared Folders\Shared with PC\exp_moving_avg.png"/>
          <p:cNvPicPr>
            <a:picLocks noChangeAspect="1" noChangeArrowheads="1"/>
          </p:cNvPicPr>
          <p:nvPr/>
        </p:nvPicPr>
        <p:blipFill>
          <a:blip r:embed="rId2" cstate="print">
            <a:duotone>
              <a:prstClr val="black"/>
              <a:schemeClr val="tx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2295525" y="3352800"/>
            <a:ext cx="7229475" cy="876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390" name="Picture 3" descr="\\.host\Shared Folders\Shared with PC\exp_moving_avg_update.png"/>
          <p:cNvPicPr>
            <a:picLocks noChangeAspect="1" noChangeArrowheads="1"/>
          </p:cNvPicPr>
          <p:nvPr/>
        </p:nvPicPr>
        <p:blipFill>
          <a:blip r:embed="rId3" cstate="print">
            <a:duotone>
              <a:prstClr val="black"/>
              <a:schemeClr val="tx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5791200" y="1905000"/>
            <a:ext cx="4171950" cy="390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9" name="Table 68"/>
          <p:cNvGraphicFramePr>
            <a:graphicFrameLocks noGrp="1"/>
          </p:cNvGraphicFramePr>
          <p:nvPr>
            <p:extLst/>
          </p:nvPr>
        </p:nvGraphicFramePr>
        <p:xfrm>
          <a:off x="9448800" y="2714487"/>
          <a:ext cx="2187564" cy="20861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91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291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291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95371">
                <a:tc>
                  <a:txBody>
                    <a:bodyPr/>
                    <a:lstStyle/>
                    <a:p>
                      <a:pPr algn="ctr"/>
                      <a:endParaRPr lang="en-US" sz="2600" b="0" dirty="0">
                        <a:solidFill>
                          <a:schemeClr val="tx1"/>
                        </a:solidFill>
                        <a:latin typeface="Calibri" pitchFamily="34" charset="0"/>
                      </a:endParaRPr>
                    </a:p>
                  </a:txBody>
                  <a:tcPr marL="68481" marR="68481" marT="34241" marB="342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300" b="0" dirty="0">
                        <a:solidFill>
                          <a:schemeClr val="tx1"/>
                        </a:solidFill>
                        <a:latin typeface="Calibri" pitchFamily="34" charset="0"/>
                      </a:endParaRPr>
                    </a:p>
                  </a:txBody>
                  <a:tcPr marL="68481" marR="68481" marT="34241" marB="342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500" b="0" dirty="0">
                        <a:solidFill>
                          <a:schemeClr val="tx1"/>
                        </a:solidFill>
                        <a:latin typeface="Calibri" pitchFamily="34" charset="0"/>
                      </a:endParaRPr>
                    </a:p>
                  </a:txBody>
                  <a:tcPr marL="68481" marR="68481" marT="34241" marB="3424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5371"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itchFamily="34" charset="0"/>
                        <a:ea typeface="+mn-ea"/>
                        <a:cs typeface="+mn-cs"/>
                      </a:endParaRPr>
                    </a:p>
                  </a:txBody>
                  <a:tcPr marL="68481" marR="68481" marT="34241" marB="342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600" b="0" dirty="0">
                        <a:solidFill>
                          <a:schemeClr val="tx1"/>
                        </a:solidFill>
                        <a:latin typeface="Calibri" pitchFamily="34" charset="0"/>
                      </a:endParaRPr>
                    </a:p>
                  </a:txBody>
                  <a:tcPr marL="68481" marR="68481" marT="34241" marB="342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3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itchFamily="34" charset="0"/>
                        <a:ea typeface="+mn-ea"/>
                        <a:cs typeface="+mn-cs"/>
                      </a:endParaRPr>
                    </a:p>
                  </a:txBody>
                  <a:tcPr marL="68481" marR="68481" marT="34241" marB="342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5371">
                <a:tc>
                  <a:txBody>
                    <a:bodyPr/>
                    <a:lstStyle/>
                    <a:p>
                      <a:endParaRPr lang="en-US" sz="1500" b="0" dirty="0">
                        <a:solidFill>
                          <a:schemeClr val="tx1"/>
                        </a:solidFill>
                        <a:latin typeface="Calibri" pitchFamily="34" charset="0"/>
                      </a:endParaRPr>
                    </a:p>
                  </a:txBody>
                  <a:tcPr marL="68481" marR="68481" marT="34241" marB="3424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itchFamily="34" charset="0"/>
                        <a:ea typeface="+mn-ea"/>
                        <a:cs typeface="+mn-cs"/>
                      </a:endParaRPr>
                    </a:p>
                  </a:txBody>
                  <a:tcPr marL="68481" marR="68481" marT="34241" marB="342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500" b="0" dirty="0">
                        <a:solidFill>
                          <a:schemeClr val="tx1"/>
                        </a:solidFill>
                        <a:latin typeface="Calibri" pitchFamily="34" charset="0"/>
                      </a:endParaRPr>
                    </a:p>
                  </a:txBody>
                  <a:tcPr marL="68481" marR="68481" marT="34241" marB="3424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67" name="Table 66"/>
          <p:cNvGraphicFramePr>
            <a:graphicFrameLocks noGrp="1"/>
          </p:cNvGraphicFramePr>
          <p:nvPr>
            <p:extLst/>
          </p:nvPr>
        </p:nvGraphicFramePr>
        <p:xfrm>
          <a:off x="6477000" y="2714487"/>
          <a:ext cx="2187564" cy="20861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91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291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291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95371">
                <a:tc>
                  <a:txBody>
                    <a:bodyPr/>
                    <a:lstStyle/>
                    <a:p>
                      <a:pPr algn="ctr"/>
                      <a:endParaRPr lang="en-US" sz="2600" b="0" dirty="0">
                        <a:solidFill>
                          <a:schemeClr val="tx1"/>
                        </a:solidFill>
                        <a:latin typeface="Calibri" pitchFamily="34" charset="0"/>
                      </a:endParaRPr>
                    </a:p>
                  </a:txBody>
                  <a:tcPr marL="68481" marR="68481" marT="34241" marB="342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300" b="0" dirty="0">
                        <a:solidFill>
                          <a:schemeClr val="tx1"/>
                        </a:solidFill>
                        <a:latin typeface="Calibri" pitchFamily="34" charset="0"/>
                      </a:endParaRPr>
                    </a:p>
                  </a:txBody>
                  <a:tcPr marL="68481" marR="68481" marT="34241" marB="342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500" b="0" dirty="0">
                        <a:solidFill>
                          <a:schemeClr val="tx1"/>
                        </a:solidFill>
                        <a:latin typeface="Calibri" pitchFamily="34" charset="0"/>
                      </a:endParaRPr>
                    </a:p>
                  </a:txBody>
                  <a:tcPr marL="68481" marR="68481" marT="34241" marB="3424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5371"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itchFamily="34" charset="0"/>
                        <a:ea typeface="+mn-ea"/>
                        <a:cs typeface="+mn-cs"/>
                      </a:endParaRPr>
                    </a:p>
                  </a:txBody>
                  <a:tcPr marL="68481" marR="68481" marT="34241" marB="342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600" b="0" dirty="0">
                        <a:solidFill>
                          <a:schemeClr val="tx1"/>
                        </a:solidFill>
                        <a:latin typeface="Calibri" pitchFamily="34" charset="0"/>
                      </a:endParaRPr>
                    </a:p>
                  </a:txBody>
                  <a:tcPr marL="68481" marR="68481" marT="34241" marB="342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3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itchFamily="34" charset="0"/>
                        <a:ea typeface="+mn-ea"/>
                        <a:cs typeface="+mn-cs"/>
                      </a:endParaRPr>
                    </a:p>
                  </a:txBody>
                  <a:tcPr marL="68481" marR="68481" marT="34241" marB="342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5371">
                <a:tc>
                  <a:txBody>
                    <a:bodyPr/>
                    <a:lstStyle/>
                    <a:p>
                      <a:endParaRPr lang="en-US" sz="1500" b="0" dirty="0">
                        <a:solidFill>
                          <a:schemeClr val="tx1"/>
                        </a:solidFill>
                        <a:latin typeface="Calibri" pitchFamily="34" charset="0"/>
                      </a:endParaRPr>
                    </a:p>
                  </a:txBody>
                  <a:tcPr marL="68481" marR="68481" marT="34241" marB="3424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itchFamily="34" charset="0"/>
                        <a:ea typeface="+mn-ea"/>
                        <a:cs typeface="+mn-cs"/>
                      </a:endParaRPr>
                    </a:p>
                  </a:txBody>
                  <a:tcPr marL="68481" marR="68481" marT="34241" marB="342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500" b="0" dirty="0">
                        <a:solidFill>
                          <a:schemeClr val="tx1"/>
                        </a:solidFill>
                        <a:latin typeface="Calibri" pitchFamily="34" charset="0"/>
                      </a:endParaRPr>
                    </a:p>
                  </a:txBody>
                  <a:tcPr marL="68481" marR="68481" marT="34241" marB="3424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/>
                <a:cs typeface="Calibri"/>
              </a:rPr>
              <a:t>Example: Temporal Difference Learning</a:t>
            </a:r>
          </a:p>
        </p:txBody>
      </p:sp>
      <p:sp>
        <p:nvSpPr>
          <p:cNvPr id="14" name="Text Box 13"/>
          <p:cNvSpPr txBox="1">
            <a:spLocks noChangeArrowheads="1"/>
          </p:cNvSpPr>
          <p:nvPr/>
        </p:nvSpPr>
        <p:spPr bwMode="auto">
          <a:xfrm>
            <a:off x="457200" y="5105400"/>
            <a:ext cx="2362200" cy="9541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800" i="1" dirty="0">
                <a:latin typeface="Calibri"/>
                <a:cs typeface="Calibri"/>
                <a:sym typeface="Symbol" pitchFamily="18" charset="2"/>
              </a:rPr>
              <a:t>Assume: </a:t>
            </a:r>
            <a:r>
              <a:rPr lang="en-US" sz="2800" dirty="0">
                <a:latin typeface="Calibri"/>
                <a:cs typeface="Calibri"/>
                <a:sym typeface="Symbol" pitchFamily="18" charset="2"/>
              </a:rPr>
              <a:t> = 1, </a:t>
            </a:r>
            <a:r>
              <a:rPr lang="el-GR" sz="2800" dirty="0">
                <a:latin typeface="Calibri"/>
                <a:cs typeface="Calibri"/>
                <a:sym typeface="Symbol" pitchFamily="18" charset="2"/>
              </a:rPr>
              <a:t>α</a:t>
            </a:r>
            <a:r>
              <a:rPr lang="en-US" sz="2800" dirty="0">
                <a:latin typeface="Calibri"/>
                <a:cs typeface="Calibri"/>
                <a:sym typeface="Symbol" pitchFamily="18" charset="2"/>
              </a:rPr>
              <a:t> = 1/2</a:t>
            </a:r>
            <a:endParaRPr lang="en-US" sz="2800" dirty="0">
              <a:latin typeface="Calibri"/>
              <a:cs typeface="Calibri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334000" y="1447800"/>
            <a:ext cx="4495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2"/>
                </a:solidFill>
                <a:latin typeface="Calibri"/>
                <a:cs typeface="Calibri"/>
              </a:rPr>
              <a:t>Observed Transitions</a:t>
            </a:r>
            <a:endParaRPr lang="en-US" dirty="0">
              <a:solidFill>
                <a:schemeClr val="accent2"/>
              </a:solidFill>
              <a:latin typeface="Calibri"/>
              <a:cs typeface="Calibri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1774837" y="3470031"/>
            <a:ext cx="633046" cy="589084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1053869" y="2775439"/>
            <a:ext cx="614318" cy="57388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41" name="Rounded Rectangle 40"/>
          <p:cNvSpPr/>
          <p:nvPr/>
        </p:nvSpPr>
        <p:spPr>
          <a:xfrm>
            <a:off x="5140568" y="2057400"/>
            <a:ext cx="1905000" cy="53340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libri"/>
                <a:cs typeface="Calibri"/>
              </a:rPr>
              <a:t>B, east, C, -2</a:t>
            </a:r>
          </a:p>
        </p:txBody>
      </p:sp>
      <p:graphicFrame>
        <p:nvGraphicFramePr>
          <p:cNvPr id="46" name="Table 45"/>
          <p:cNvGraphicFramePr>
            <a:graphicFrameLocks noGrp="1"/>
          </p:cNvGraphicFramePr>
          <p:nvPr>
            <p:extLst/>
          </p:nvPr>
        </p:nvGraphicFramePr>
        <p:xfrm>
          <a:off x="3505200" y="2714487"/>
          <a:ext cx="2187564" cy="20861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91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291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291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95371">
                <a:tc>
                  <a:txBody>
                    <a:bodyPr/>
                    <a:lstStyle/>
                    <a:p>
                      <a:pPr algn="ctr"/>
                      <a:endParaRPr lang="en-US" sz="2600" b="0" dirty="0">
                        <a:solidFill>
                          <a:schemeClr val="tx1"/>
                        </a:solidFill>
                        <a:latin typeface="Calibri" pitchFamily="34" charset="0"/>
                      </a:endParaRPr>
                    </a:p>
                  </a:txBody>
                  <a:tcPr marL="68481" marR="68481" marT="34241" marB="342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3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+mn-ea"/>
                          <a:cs typeface="+mn-cs"/>
                        </a:rPr>
                        <a:t>0</a:t>
                      </a:r>
                      <a:endParaRPr lang="en-US" sz="2300" b="0" dirty="0">
                        <a:solidFill>
                          <a:schemeClr val="tx1"/>
                        </a:solidFill>
                        <a:latin typeface="Calibri" pitchFamily="34" charset="0"/>
                      </a:endParaRPr>
                    </a:p>
                  </a:txBody>
                  <a:tcPr marL="68481" marR="68481" marT="34241" marB="342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500" b="0" dirty="0">
                        <a:solidFill>
                          <a:schemeClr val="tx1"/>
                        </a:solidFill>
                        <a:latin typeface="Calibri" pitchFamily="34" charset="0"/>
                      </a:endParaRPr>
                    </a:p>
                  </a:txBody>
                  <a:tcPr marL="68481" marR="68481" marT="34241" marB="3424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5371"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68481" marR="68481" marT="34241" marB="342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+mn-ea"/>
                          <a:cs typeface="+mn-cs"/>
                        </a:rPr>
                        <a:t>0</a:t>
                      </a:r>
                      <a:endParaRPr lang="en-US" sz="2600" b="0" dirty="0">
                        <a:solidFill>
                          <a:schemeClr val="tx1"/>
                        </a:solidFill>
                        <a:latin typeface="Calibri" pitchFamily="34" charset="0"/>
                      </a:endParaRPr>
                    </a:p>
                  </a:txBody>
                  <a:tcPr marL="68481" marR="68481" marT="34241" marB="342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3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68481" marR="68481" marT="34241" marB="342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5371">
                <a:tc>
                  <a:txBody>
                    <a:bodyPr/>
                    <a:lstStyle/>
                    <a:p>
                      <a:endParaRPr lang="en-US" sz="1500" b="0" dirty="0">
                        <a:solidFill>
                          <a:schemeClr val="tx1"/>
                        </a:solidFill>
                        <a:latin typeface="Calibri" pitchFamily="34" charset="0"/>
                      </a:endParaRPr>
                    </a:p>
                  </a:txBody>
                  <a:tcPr marL="68481" marR="68481" marT="34241" marB="3424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68481" marR="68481" marT="34241" marB="342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500" b="0" dirty="0">
                        <a:solidFill>
                          <a:schemeClr val="tx1"/>
                        </a:solidFill>
                        <a:latin typeface="Calibri" pitchFamily="34" charset="0"/>
                      </a:endParaRPr>
                    </a:p>
                  </a:txBody>
                  <a:tcPr marL="68481" marR="68481" marT="34241" marB="3424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7" name="Rectangle 46"/>
          <p:cNvSpPr/>
          <p:nvPr/>
        </p:nvSpPr>
        <p:spPr>
          <a:xfrm>
            <a:off x="5014546" y="3470031"/>
            <a:ext cx="633046" cy="589084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4293578" y="2775439"/>
            <a:ext cx="614318" cy="57388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graphicFrame>
        <p:nvGraphicFramePr>
          <p:cNvPr id="49" name="Table 48"/>
          <p:cNvGraphicFramePr>
            <a:graphicFrameLocks noGrp="1"/>
          </p:cNvGraphicFramePr>
          <p:nvPr>
            <p:extLst/>
          </p:nvPr>
        </p:nvGraphicFramePr>
        <p:xfrm>
          <a:off x="6477000" y="2714487"/>
          <a:ext cx="2187564" cy="20861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91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291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291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95371">
                <a:tc>
                  <a:txBody>
                    <a:bodyPr/>
                    <a:lstStyle/>
                    <a:p>
                      <a:pPr algn="ctr"/>
                      <a:endParaRPr lang="en-US" sz="2600" b="0" dirty="0">
                        <a:solidFill>
                          <a:schemeClr val="tx1"/>
                        </a:solidFill>
                        <a:latin typeface="Calibri" pitchFamily="34" charset="0"/>
                      </a:endParaRPr>
                    </a:p>
                  </a:txBody>
                  <a:tcPr marL="68481" marR="68481" marT="34241" marB="342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3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+mn-ea"/>
                          <a:cs typeface="+mn-cs"/>
                        </a:rPr>
                        <a:t>0</a:t>
                      </a:r>
                      <a:endParaRPr lang="en-US" sz="2300" b="0" dirty="0">
                        <a:solidFill>
                          <a:schemeClr val="tx1"/>
                        </a:solidFill>
                        <a:latin typeface="Calibri" pitchFamily="34" charset="0"/>
                      </a:endParaRPr>
                    </a:p>
                  </a:txBody>
                  <a:tcPr marL="68481" marR="68481" marT="34241" marB="342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500" b="0" dirty="0">
                        <a:solidFill>
                          <a:schemeClr val="tx1"/>
                        </a:solidFill>
                        <a:latin typeface="Calibri" pitchFamily="34" charset="0"/>
                      </a:endParaRPr>
                    </a:p>
                  </a:txBody>
                  <a:tcPr marL="68481" marR="68481" marT="34241" marB="3424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5371"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+mn-ea"/>
                          <a:cs typeface="+mn-cs"/>
                        </a:rPr>
                        <a:t>-1</a:t>
                      </a:r>
                    </a:p>
                  </a:txBody>
                  <a:tcPr marL="68481" marR="68481" marT="34241" marB="342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+mn-ea"/>
                          <a:cs typeface="+mn-cs"/>
                        </a:rPr>
                        <a:t>0</a:t>
                      </a:r>
                      <a:endParaRPr lang="en-US" sz="2600" b="0" dirty="0">
                        <a:solidFill>
                          <a:schemeClr val="tx1"/>
                        </a:solidFill>
                        <a:latin typeface="Calibri" pitchFamily="34" charset="0"/>
                      </a:endParaRPr>
                    </a:p>
                  </a:txBody>
                  <a:tcPr marL="68481" marR="68481" marT="34241" marB="342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3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68481" marR="68481" marT="34241" marB="342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5371">
                <a:tc>
                  <a:txBody>
                    <a:bodyPr/>
                    <a:lstStyle/>
                    <a:p>
                      <a:endParaRPr lang="en-US" sz="1500" b="0" dirty="0">
                        <a:solidFill>
                          <a:schemeClr val="tx1"/>
                        </a:solidFill>
                        <a:latin typeface="Calibri" pitchFamily="34" charset="0"/>
                      </a:endParaRPr>
                    </a:p>
                  </a:txBody>
                  <a:tcPr marL="68481" marR="68481" marT="34241" marB="3424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68481" marR="68481" marT="34241" marB="342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500" b="0" dirty="0">
                        <a:solidFill>
                          <a:schemeClr val="tx1"/>
                        </a:solidFill>
                        <a:latin typeface="Calibri" pitchFamily="34" charset="0"/>
                      </a:endParaRPr>
                    </a:p>
                  </a:txBody>
                  <a:tcPr marL="68481" marR="68481" marT="34241" marB="3424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0" name="Rectangle 49"/>
          <p:cNvSpPr/>
          <p:nvPr/>
        </p:nvSpPr>
        <p:spPr>
          <a:xfrm>
            <a:off x="7986346" y="3470031"/>
            <a:ext cx="633046" cy="589084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7265378" y="2775439"/>
            <a:ext cx="614318" cy="57388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graphicFrame>
        <p:nvGraphicFramePr>
          <p:cNvPr id="52" name="Table 51"/>
          <p:cNvGraphicFramePr>
            <a:graphicFrameLocks noGrp="1"/>
          </p:cNvGraphicFramePr>
          <p:nvPr>
            <p:extLst/>
          </p:nvPr>
        </p:nvGraphicFramePr>
        <p:xfrm>
          <a:off x="9448800" y="2714487"/>
          <a:ext cx="2187564" cy="20861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91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291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291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95371">
                <a:tc>
                  <a:txBody>
                    <a:bodyPr/>
                    <a:lstStyle/>
                    <a:p>
                      <a:pPr algn="ctr"/>
                      <a:endParaRPr lang="en-US" sz="2600" b="0" dirty="0">
                        <a:solidFill>
                          <a:schemeClr val="tx1"/>
                        </a:solidFill>
                        <a:latin typeface="Calibri" pitchFamily="34" charset="0"/>
                      </a:endParaRPr>
                    </a:p>
                  </a:txBody>
                  <a:tcPr marL="68481" marR="68481" marT="34241" marB="342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3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+mn-ea"/>
                          <a:cs typeface="+mn-cs"/>
                        </a:rPr>
                        <a:t>0</a:t>
                      </a:r>
                      <a:endParaRPr lang="en-US" sz="2300" b="0" dirty="0">
                        <a:solidFill>
                          <a:schemeClr val="tx1"/>
                        </a:solidFill>
                        <a:latin typeface="Calibri" pitchFamily="34" charset="0"/>
                      </a:endParaRPr>
                    </a:p>
                  </a:txBody>
                  <a:tcPr marL="68481" marR="68481" marT="34241" marB="342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500" b="0" dirty="0">
                        <a:solidFill>
                          <a:schemeClr val="tx1"/>
                        </a:solidFill>
                        <a:latin typeface="Calibri" pitchFamily="34" charset="0"/>
                      </a:endParaRPr>
                    </a:p>
                  </a:txBody>
                  <a:tcPr marL="68481" marR="68481" marT="34241" marB="3424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5371"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+mn-ea"/>
                          <a:cs typeface="+mn-cs"/>
                        </a:rPr>
                        <a:t>-1</a:t>
                      </a:r>
                    </a:p>
                  </a:txBody>
                  <a:tcPr marL="68481" marR="68481" marT="34241" marB="342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600" b="0" dirty="0">
                          <a:solidFill>
                            <a:schemeClr val="tx1"/>
                          </a:solidFill>
                          <a:latin typeface="Calibri" pitchFamily="34" charset="0"/>
                        </a:rPr>
                        <a:t>3</a:t>
                      </a:r>
                    </a:p>
                  </a:txBody>
                  <a:tcPr marL="68481" marR="68481" marT="34241" marB="342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3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68481" marR="68481" marT="34241" marB="342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5371">
                <a:tc>
                  <a:txBody>
                    <a:bodyPr/>
                    <a:lstStyle/>
                    <a:p>
                      <a:endParaRPr lang="en-US" sz="1500" b="0" dirty="0">
                        <a:solidFill>
                          <a:schemeClr val="tx1"/>
                        </a:solidFill>
                        <a:latin typeface="Calibri" pitchFamily="34" charset="0"/>
                      </a:endParaRPr>
                    </a:p>
                  </a:txBody>
                  <a:tcPr marL="68481" marR="68481" marT="34241" marB="3424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68481" marR="68481" marT="34241" marB="342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500" b="0" dirty="0">
                        <a:solidFill>
                          <a:schemeClr val="tx1"/>
                        </a:solidFill>
                        <a:latin typeface="Calibri" pitchFamily="34" charset="0"/>
                      </a:endParaRPr>
                    </a:p>
                  </a:txBody>
                  <a:tcPr marL="68481" marR="68481" marT="34241" marB="3424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3" name="Rectangle 52"/>
          <p:cNvSpPr/>
          <p:nvPr/>
        </p:nvSpPr>
        <p:spPr>
          <a:xfrm>
            <a:off x="10958146" y="3470031"/>
            <a:ext cx="633046" cy="589084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10237178" y="2775439"/>
            <a:ext cx="614318" cy="57388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56" name="Rounded Rectangle 55"/>
          <p:cNvSpPr/>
          <p:nvPr/>
        </p:nvSpPr>
        <p:spPr>
          <a:xfrm>
            <a:off x="8109440" y="2057400"/>
            <a:ext cx="1905000" cy="53340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libri"/>
                <a:cs typeface="Calibri"/>
              </a:rPr>
              <a:t>C, east, D, -2</a:t>
            </a:r>
          </a:p>
        </p:txBody>
      </p:sp>
      <p:graphicFrame>
        <p:nvGraphicFramePr>
          <p:cNvPr id="57" name="Table 56"/>
          <p:cNvGraphicFramePr>
            <a:graphicFrameLocks noGrp="1"/>
          </p:cNvGraphicFramePr>
          <p:nvPr>
            <p:extLst/>
          </p:nvPr>
        </p:nvGraphicFramePr>
        <p:xfrm>
          <a:off x="533400" y="2713891"/>
          <a:ext cx="2224455" cy="20867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414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41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4148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95570">
                <a:tc>
                  <a:txBody>
                    <a:bodyPr/>
                    <a:lstStyle/>
                    <a:p>
                      <a:pPr algn="ctr"/>
                      <a:endParaRPr lang="en-US" sz="2900" dirty="0">
                        <a:solidFill>
                          <a:schemeClr val="bg2"/>
                        </a:solidFill>
                        <a:latin typeface="Calibri" pitchFamily="34" charset="0"/>
                      </a:endParaRPr>
                    </a:p>
                  </a:txBody>
                  <a:tcPr marL="49353" marR="49353" marT="24677" marB="24677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5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+mn-ea"/>
                          <a:cs typeface="+mn-cs"/>
                        </a:rPr>
                        <a:t>A</a:t>
                      </a:r>
                      <a:endParaRPr lang="en-US" sz="2500" dirty="0">
                        <a:solidFill>
                          <a:schemeClr val="bg2"/>
                        </a:solidFill>
                        <a:latin typeface="Calibri" pitchFamily="34" charset="0"/>
                      </a:endParaRPr>
                    </a:p>
                  </a:txBody>
                  <a:tcPr marL="49353" marR="49353" marT="24677" marB="24677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atin typeface="Calibri" pitchFamily="34" charset="0"/>
                      </a:endParaRPr>
                    </a:p>
                  </a:txBody>
                  <a:tcPr marL="49353" marR="49353" marT="24677" marB="24677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5570"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9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+mn-ea"/>
                          <a:cs typeface="+mn-cs"/>
                        </a:rPr>
                        <a:t>B</a:t>
                      </a:r>
                    </a:p>
                  </a:txBody>
                  <a:tcPr marL="49353" marR="49353" marT="24677" marB="24677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9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+mn-ea"/>
                          <a:cs typeface="+mn-cs"/>
                        </a:rPr>
                        <a:t>C</a:t>
                      </a:r>
                      <a:endParaRPr lang="en-US" sz="2900" dirty="0">
                        <a:solidFill>
                          <a:schemeClr val="bg2"/>
                        </a:solidFill>
                        <a:latin typeface="Calibri" pitchFamily="34" charset="0"/>
                      </a:endParaRPr>
                    </a:p>
                  </a:txBody>
                  <a:tcPr marL="49353" marR="49353" marT="24677" marB="24677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5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808080"/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+mn-ea"/>
                          <a:cs typeface="+mn-cs"/>
                        </a:rPr>
                        <a:t>D</a:t>
                      </a:r>
                      <a:endParaRPr kumimoji="0" lang="en-US" sz="2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itchFamily="34" charset="0"/>
                        <a:ea typeface="+mn-ea"/>
                        <a:cs typeface="+mn-cs"/>
                      </a:endParaRPr>
                    </a:p>
                  </a:txBody>
                  <a:tcPr marL="49353" marR="49353" marT="24677" marB="24677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5570">
                <a:tc>
                  <a:txBody>
                    <a:bodyPr/>
                    <a:lstStyle/>
                    <a:p>
                      <a:endParaRPr lang="en-US" sz="1200" dirty="0">
                        <a:latin typeface="Calibri" pitchFamily="34" charset="0"/>
                      </a:endParaRPr>
                    </a:p>
                  </a:txBody>
                  <a:tcPr marL="49353" marR="49353" marT="24677" marB="24677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9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808080"/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+mn-ea"/>
                          <a:cs typeface="+mn-cs"/>
                        </a:rPr>
                        <a:t>E</a:t>
                      </a:r>
                      <a:endParaRPr kumimoji="0" lang="en-US" sz="2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808080"/>
                        </a:solidFill>
                        <a:effectLst/>
                        <a:uLnTx/>
                        <a:uFillTx/>
                        <a:latin typeface="Calibri" pitchFamily="34" charset="0"/>
                        <a:ea typeface="+mn-ea"/>
                        <a:cs typeface="+mn-cs"/>
                      </a:endParaRPr>
                    </a:p>
                  </a:txBody>
                  <a:tcPr marL="49353" marR="49353" marT="24677" marB="24677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atin typeface="Calibri" pitchFamily="34" charset="0"/>
                      </a:endParaRPr>
                    </a:p>
                  </a:txBody>
                  <a:tcPr marL="49353" marR="49353" marT="24677" marB="24677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cxnSp>
        <p:nvCxnSpPr>
          <p:cNvPr id="59" name="Straight Connector 58"/>
          <p:cNvCxnSpPr/>
          <p:nvPr/>
        </p:nvCxnSpPr>
        <p:spPr>
          <a:xfrm>
            <a:off x="3141784" y="1066800"/>
            <a:ext cx="0" cy="579120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533400" y="1447800"/>
            <a:ext cx="2209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2"/>
                </a:solidFill>
                <a:latin typeface="Calibri"/>
                <a:cs typeface="Calibri"/>
              </a:rPr>
              <a:t>States</a:t>
            </a:r>
            <a:endParaRPr lang="en-US" dirty="0">
              <a:solidFill>
                <a:schemeClr val="accent2"/>
              </a:solidFill>
              <a:latin typeface="Calibri"/>
              <a:cs typeface="Calibri"/>
            </a:endParaRPr>
          </a:p>
        </p:txBody>
      </p:sp>
      <p:sp>
        <p:nvSpPr>
          <p:cNvPr id="61" name="Oval 60"/>
          <p:cNvSpPr/>
          <p:nvPr/>
        </p:nvSpPr>
        <p:spPr>
          <a:xfrm>
            <a:off x="3607776" y="3859824"/>
            <a:ext cx="152400" cy="152400"/>
          </a:xfrm>
          <a:prstGeom prst="ellipse">
            <a:avLst/>
          </a:prstGeom>
          <a:solidFill>
            <a:srgbClr val="C00000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62" name="Oval 61"/>
          <p:cNvSpPr/>
          <p:nvPr/>
        </p:nvSpPr>
        <p:spPr>
          <a:xfrm>
            <a:off x="7297616" y="3859824"/>
            <a:ext cx="152400" cy="152400"/>
          </a:xfrm>
          <a:prstGeom prst="ellipse">
            <a:avLst/>
          </a:prstGeom>
          <a:solidFill>
            <a:srgbClr val="C00000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63" name="Oval 62"/>
          <p:cNvSpPr/>
          <p:nvPr/>
        </p:nvSpPr>
        <p:spPr>
          <a:xfrm>
            <a:off x="11016760" y="3859824"/>
            <a:ext cx="152400" cy="152400"/>
          </a:xfrm>
          <a:prstGeom prst="ellipse">
            <a:avLst/>
          </a:prstGeom>
          <a:solidFill>
            <a:srgbClr val="C00000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pic>
        <p:nvPicPr>
          <p:cNvPr id="66" name="Picture 65" descr="txp_fig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 cstate="print"/>
          <a:stretch>
            <a:fillRect/>
          </a:stretch>
        </p:blipFill>
        <p:spPr bwMode="auto">
          <a:xfrm>
            <a:off x="3810284" y="5486400"/>
            <a:ext cx="7506717" cy="465736"/>
          </a:xfrm>
          <a:prstGeom prst="rect">
            <a:avLst/>
          </a:prstGeom>
          <a:noFill/>
          <a:ln/>
          <a:effectLst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41" grpId="0" animBg="1"/>
      <p:bldP spid="47" grpId="0" animBg="1"/>
      <p:bldP spid="48" grpId="0" animBg="1"/>
      <p:bldP spid="50" grpId="0" animBg="1"/>
      <p:bldP spid="51" grpId="0" animBg="1"/>
      <p:bldP spid="53" grpId="0" animBg="1"/>
      <p:bldP spid="54" grpId="0" animBg="1"/>
      <p:bldP spid="56" grpId="0" animBg="1"/>
      <p:bldP spid="61" grpId="0" animBg="1"/>
      <p:bldP spid="62" grpId="0" animBg="1"/>
      <p:bldP spid="63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>
                <a:latin typeface="Calibri"/>
                <a:cs typeface="Calibri"/>
              </a:rPr>
              <a:t>Problems with TD Value Learning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idx="1"/>
          </p:nvPr>
        </p:nvSpPr>
        <p:spPr>
          <a:xfrm>
            <a:off x="381000" y="1447800"/>
            <a:ext cx="11277600" cy="4800600"/>
          </a:xfrm>
        </p:spPr>
        <p:txBody>
          <a:bodyPr/>
          <a:lstStyle/>
          <a:p>
            <a:r>
              <a:rPr lang="en-US" sz="2800" dirty="0">
                <a:latin typeface="Calibri"/>
                <a:cs typeface="Calibri"/>
              </a:rPr>
              <a:t>TD value leaning is a model-free way to do policy evaluation, mimicking Bellman updates with running sample averages</a:t>
            </a:r>
          </a:p>
          <a:p>
            <a:r>
              <a:rPr lang="en-US" sz="2800" dirty="0">
                <a:latin typeface="Calibri"/>
                <a:cs typeface="Calibri"/>
              </a:rPr>
              <a:t>However, if we want to turn values into a (new) policy, we’re sunk:</a:t>
            </a:r>
          </a:p>
          <a:p>
            <a:endParaRPr lang="en-US" sz="2800" dirty="0">
              <a:latin typeface="Calibri"/>
              <a:cs typeface="Calibri"/>
            </a:endParaRPr>
          </a:p>
          <a:p>
            <a:endParaRPr lang="en-US" sz="2800" dirty="0">
              <a:latin typeface="Calibri"/>
              <a:cs typeface="Calibri"/>
            </a:endParaRPr>
          </a:p>
          <a:p>
            <a:endParaRPr lang="en-US" sz="2800" dirty="0">
              <a:latin typeface="Calibri"/>
              <a:cs typeface="Calibri"/>
            </a:endParaRPr>
          </a:p>
          <a:p>
            <a:endParaRPr lang="en-US" sz="2800" dirty="0">
              <a:latin typeface="Calibri"/>
              <a:cs typeface="Calibri"/>
            </a:endParaRPr>
          </a:p>
          <a:p>
            <a:r>
              <a:rPr lang="en-US" sz="2800" dirty="0">
                <a:latin typeface="Calibri"/>
                <a:cs typeface="Calibri"/>
              </a:rPr>
              <a:t>Idea: learn Q-values, not values</a:t>
            </a:r>
          </a:p>
          <a:p>
            <a:r>
              <a:rPr lang="en-US" sz="2800" dirty="0">
                <a:latin typeface="Calibri"/>
                <a:cs typeface="Calibri"/>
              </a:rPr>
              <a:t>Makes action selection model-free too!</a:t>
            </a:r>
          </a:p>
        </p:txBody>
      </p:sp>
      <p:pic>
        <p:nvPicPr>
          <p:cNvPr id="46" name="Picture 45" descr="txp_fig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 cstate="print"/>
          <a:stretch>
            <a:fillRect/>
          </a:stretch>
        </p:blipFill>
        <p:spPr bwMode="auto">
          <a:xfrm>
            <a:off x="1676400" y="3229431"/>
            <a:ext cx="3271411" cy="450236"/>
          </a:xfrm>
          <a:prstGeom prst="rect">
            <a:avLst/>
          </a:prstGeom>
          <a:noFill/>
          <a:ln/>
          <a:effectLst/>
        </p:spPr>
      </p:pic>
      <p:pic>
        <p:nvPicPr>
          <p:cNvPr id="45" name="Picture 44" descr="txp_fig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 cstate="print"/>
          <a:stretch>
            <a:fillRect/>
          </a:stretch>
        </p:blipFill>
        <p:spPr bwMode="auto">
          <a:xfrm>
            <a:off x="1676400" y="3978731"/>
            <a:ext cx="5323955" cy="593269"/>
          </a:xfrm>
          <a:prstGeom prst="rect">
            <a:avLst/>
          </a:prstGeom>
          <a:noFill/>
          <a:ln/>
          <a:effectLst/>
        </p:spPr>
      </p:pic>
      <p:grpSp>
        <p:nvGrpSpPr>
          <p:cNvPr id="26" name="Group 4"/>
          <p:cNvGrpSpPr>
            <a:grpSpLocks/>
          </p:cNvGrpSpPr>
          <p:nvPr/>
        </p:nvGrpSpPr>
        <p:grpSpPr bwMode="auto">
          <a:xfrm>
            <a:off x="8153400" y="3189014"/>
            <a:ext cx="3048000" cy="2754586"/>
            <a:chOff x="2400" y="1401"/>
            <a:chExt cx="1392" cy="1258"/>
          </a:xfrm>
        </p:grpSpPr>
        <p:sp>
          <p:nvSpPr>
            <p:cNvPr id="27" name="AutoShape 5"/>
            <p:cNvSpPr>
              <a:spLocks noChangeArrowheads="1"/>
            </p:cNvSpPr>
            <p:nvPr/>
          </p:nvSpPr>
          <p:spPr bwMode="auto">
            <a:xfrm>
              <a:off x="3070" y="1488"/>
              <a:ext cx="155" cy="124"/>
            </a:xfrm>
            <a:prstGeom prst="triangle">
              <a:avLst>
                <a:gd name="adj" fmla="val 50000"/>
              </a:avLst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endParaRPr lang="en-US" sz="2400">
                <a:latin typeface="Calibri"/>
                <a:cs typeface="Calibri"/>
              </a:endParaRPr>
            </a:p>
          </p:txBody>
        </p:sp>
        <p:grpSp>
          <p:nvGrpSpPr>
            <p:cNvPr id="28" name="Group 6"/>
            <p:cNvGrpSpPr>
              <a:grpSpLocks/>
            </p:cNvGrpSpPr>
            <p:nvPr/>
          </p:nvGrpSpPr>
          <p:grpSpPr bwMode="auto">
            <a:xfrm>
              <a:off x="2529" y="1617"/>
              <a:ext cx="1263" cy="361"/>
              <a:chOff x="1584" y="1680"/>
              <a:chExt cx="2352" cy="336"/>
            </a:xfrm>
          </p:grpSpPr>
          <p:sp>
            <p:nvSpPr>
              <p:cNvPr id="41" name="Line 7"/>
              <p:cNvSpPr>
                <a:spLocks noChangeShapeType="1"/>
              </p:cNvSpPr>
              <p:nvPr/>
            </p:nvSpPr>
            <p:spPr bwMode="auto">
              <a:xfrm flipH="1">
                <a:off x="1584" y="1680"/>
                <a:ext cx="1152" cy="33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prstDash val="dash"/>
                <a:round/>
                <a:headEnd/>
                <a:tailEnd type="triangle" w="med" len="med"/>
              </a:ln>
            </p:spPr>
            <p:txBody>
              <a:bodyPr/>
              <a:lstStyle/>
              <a:p>
                <a:endParaRPr lang="en-US" sz="2400">
                  <a:latin typeface="Calibri"/>
                  <a:cs typeface="Calibri"/>
                </a:endParaRPr>
              </a:p>
            </p:txBody>
          </p:sp>
          <p:sp>
            <p:nvSpPr>
              <p:cNvPr id="42" name="Line 8"/>
              <p:cNvSpPr>
                <a:spLocks noChangeShapeType="1"/>
              </p:cNvSpPr>
              <p:nvPr/>
            </p:nvSpPr>
            <p:spPr bwMode="auto">
              <a:xfrm>
                <a:off x="2736" y="1680"/>
                <a:ext cx="1200" cy="28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prstDash val="dash"/>
                <a:round/>
                <a:headEnd/>
                <a:tailEnd type="triangle" w="med" len="med"/>
              </a:ln>
            </p:spPr>
            <p:txBody>
              <a:bodyPr/>
              <a:lstStyle/>
              <a:p>
                <a:endParaRPr lang="en-US" sz="2400">
                  <a:latin typeface="Calibri"/>
                  <a:cs typeface="Calibri"/>
                </a:endParaRPr>
              </a:p>
            </p:txBody>
          </p:sp>
          <p:sp>
            <p:nvSpPr>
              <p:cNvPr id="43" name="Line 9"/>
              <p:cNvSpPr>
                <a:spLocks noChangeShapeType="1"/>
              </p:cNvSpPr>
              <p:nvPr/>
            </p:nvSpPr>
            <p:spPr bwMode="auto">
              <a:xfrm flipH="1">
                <a:off x="2304" y="1680"/>
                <a:ext cx="432" cy="336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  <p:txBody>
              <a:bodyPr/>
              <a:lstStyle/>
              <a:p>
                <a:endParaRPr lang="en-US" sz="2400">
                  <a:latin typeface="Calibri"/>
                  <a:cs typeface="Calibri"/>
                </a:endParaRPr>
              </a:p>
            </p:txBody>
          </p:sp>
          <p:sp>
            <p:nvSpPr>
              <p:cNvPr id="44" name="Line 10"/>
              <p:cNvSpPr>
                <a:spLocks noChangeShapeType="1"/>
              </p:cNvSpPr>
              <p:nvPr/>
            </p:nvSpPr>
            <p:spPr bwMode="auto">
              <a:xfrm>
                <a:off x="2736" y="1680"/>
                <a:ext cx="432" cy="28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prstDash val="dash"/>
                <a:round/>
                <a:headEnd/>
                <a:tailEnd type="triangle" w="med" len="med"/>
              </a:ln>
            </p:spPr>
            <p:txBody>
              <a:bodyPr/>
              <a:lstStyle/>
              <a:p>
                <a:endParaRPr lang="en-US" sz="2400">
                  <a:latin typeface="Calibri"/>
                  <a:cs typeface="Calibri"/>
                </a:endParaRPr>
              </a:p>
            </p:txBody>
          </p:sp>
        </p:grpSp>
        <p:sp>
          <p:nvSpPr>
            <p:cNvPr id="29" name="Oval 11"/>
            <p:cNvSpPr>
              <a:spLocks noChangeArrowheads="1"/>
            </p:cNvSpPr>
            <p:nvPr/>
          </p:nvSpPr>
          <p:spPr bwMode="auto">
            <a:xfrm>
              <a:off x="2864" y="1978"/>
              <a:ext cx="129" cy="129"/>
            </a:xfrm>
            <a:prstGeom prst="ellipse">
              <a:avLst/>
            </a:prstGeom>
            <a:solidFill>
              <a:srgbClr val="008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 sz="2400">
                <a:latin typeface="Calibri"/>
                <a:cs typeface="Calibri"/>
              </a:endParaRPr>
            </a:p>
          </p:txBody>
        </p:sp>
        <p:grpSp>
          <p:nvGrpSpPr>
            <p:cNvPr id="30" name="Group 12"/>
            <p:cNvGrpSpPr>
              <a:grpSpLocks/>
            </p:cNvGrpSpPr>
            <p:nvPr/>
          </p:nvGrpSpPr>
          <p:grpSpPr bwMode="auto">
            <a:xfrm>
              <a:off x="2400" y="2107"/>
              <a:ext cx="1057" cy="386"/>
              <a:chOff x="1536" y="2400"/>
              <a:chExt cx="1584" cy="624"/>
            </a:xfrm>
          </p:grpSpPr>
          <p:sp>
            <p:nvSpPr>
              <p:cNvPr id="37" name="Line 13"/>
              <p:cNvSpPr>
                <a:spLocks noChangeShapeType="1"/>
              </p:cNvSpPr>
              <p:nvPr/>
            </p:nvSpPr>
            <p:spPr bwMode="auto">
              <a:xfrm flipH="1">
                <a:off x="1536" y="2400"/>
                <a:ext cx="776" cy="624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prstDash val="dash"/>
                <a:round/>
                <a:headEnd/>
                <a:tailEnd type="triangle" w="med" len="med"/>
              </a:ln>
            </p:spPr>
            <p:txBody>
              <a:bodyPr/>
              <a:lstStyle/>
              <a:p>
                <a:endParaRPr lang="en-US" sz="2400">
                  <a:latin typeface="Calibri"/>
                  <a:cs typeface="Calibri"/>
                </a:endParaRPr>
              </a:p>
            </p:txBody>
          </p:sp>
          <p:sp>
            <p:nvSpPr>
              <p:cNvPr id="38" name="Line 14"/>
              <p:cNvSpPr>
                <a:spLocks noChangeShapeType="1"/>
              </p:cNvSpPr>
              <p:nvPr/>
            </p:nvSpPr>
            <p:spPr bwMode="auto">
              <a:xfrm>
                <a:off x="2312" y="2400"/>
                <a:ext cx="808" cy="624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prstDash val="dash"/>
                <a:round/>
                <a:headEnd/>
                <a:tailEnd type="triangle" w="med" len="med"/>
              </a:ln>
            </p:spPr>
            <p:txBody>
              <a:bodyPr/>
              <a:lstStyle/>
              <a:p>
                <a:endParaRPr lang="en-US" sz="2400">
                  <a:latin typeface="Calibri"/>
                  <a:cs typeface="Calibri"/>
                </a:endParaRPr>
              </a:p>
            </p:txBody>
          </p:sp>
          <p:sp>
            <p:nvSpPr>
              <p:cNvPr id="39" name="Line 15"/>
              <p:cNvSpPr>
                <a:spLocks noChangeShapeType="1"/>
              </p:cNvSpPr>
              <p:nvPr/>
            </p:nvSpPr>
            <p:spPr bwMode="auto">
              <a:xfrm flipH="1">
                <a:off x="2021" y="2400"/>
                <a:ext cx="291" cy="624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prstDash val="dash"/>
                <a:round/>
                <a:headEnd/>
                <a:tailEnd type="triangle" w="med" len="med"/>
              </a:ln>
            </p:spPr>
            <p:txBody>
              <a:bodyPr/>
              <a:lstStyle/>
              <a:p>
                <a:endParaRPr lang="en-US" sz="2400">
                  <a:latin typeface="Calibri"/>
                  <a:cs typeface="Calibri"/>
                </a:endParaRPr>
              </a:p>
            </p:txBody>
          </p:sp>
          <p:sp>
            <p:nvSpPr>
              <p:cNvPr id="40" name="Line 16"/>
              <p:cNvSpPr>
                <a:spLocks noChangeShapeType="1"/>
              </p:cNvSpPr>
              <p:nvPr/>
            </p:nvSpPr>
            <p:spPr bwMode="auto">
              <a:xfrm>
                <a:off x="2312" y="2400"/>
                <a:ext cx="280" cy="62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  <p:txBody>
              <a:bodyPr/>
              <a:lstStyle/>
              <a:p>
                <a:endParaRPr lang="en-US" sz="2400">
                  <a:latin typeface="Calibri"/>
                  <a:cs typeface="Calibri"/>
                </a:endParaRPr>
              </a:p>
            </p:txBody>
          </p:sp>
        </p:grpSp>
        <p:sp>
          <p:nvSpPr>
            <p:cNvPr id="31" name="Text Box 17"/>
            <p:cNvSpPr txBox="1">
              <a:spLocks noChangeArrowheads="1"/>
            </p:cNvSpPr>
            <p:nvPr/>
          </p:nvSpPr>
          <p:spPr bwMode="auto">
            <a:xfrm>
              <a:off x="3071" y="1680"/>
              <a:ext cx="129" cy="21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400" dirty="0">
                  <a:latin typeface="Calibri"/>
                  <a:cs typeface="Calibri"/>
                </a:rPr>
                <a:t>a</a:t>
              </a:r>
            </a:p>
          </p:txBody>
        </p:sp>
        <p:sp>
          <p:nvSpPr>
            <p:cNvPr id="32" name="Text Box 18"/>
            <p:cNvSpPr txBox="1">
              <a:spLocks noChangeArrowheads="1"/>
            </p:cNvSpPr>
            <p:nvPr/>
          </p:nvSpPr>
          <p:spPr bwMode="auto">
            <a:xfrm>
              <a:off x="3216" y="1401"/>
              <a:ext cx="129" cy="21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400" dirty="0">
                  <a:solidFill>
                    <a:srgbClr val="0000FF"/>
                  </a:solidFill>
                  <a:latin typeface="Calibri"/>
                  <a:cs typeface="Calibri"/>
                </a:rPr>
                <a:t>s</a:t>
              </a:r>
            </a:p>
          </p:txBody>
        </p:sp>
        <p:sp>
          <p:nvSpPr>
            <p:cNvPr id="33" name="Text Box 19"/>
            <p:cNvSpPr txBox="1">
              <a:spLocks noChangeArrowheads="1"/>
            </p:cNvSpPr>
            <p:nvPr/>
          </p:nvSpPr>
          <p:spPr bwMode="auto">
            <a:xfrm>
              <a:off x="3024" y="1920"/>
              <a:ext cx="559" cy="21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400" dirty="0">
                  <a:solidFill>
                    <a:srgbClr val="008000"/>
                  </a:solidFill>
                  <a:latin typeface="Calibri"/>
                  <a:cs typeface="Calibri"/>
                </a:rPr>
                <a:t>s, a</a:t>
              </a:r>
            </a:p>
          </p:txBody>
        </p:sp>
        <p:sp>
          <p:nvSpPr>
            <p:cNvPr id="34" name="Text Box 20"/>
            <p:cNvSpPr txBox="1">
              <a:spLocks noChangeArrowheads="1"/>
            </p:cNvSpPr>
            <p:nvPr/>
          </p:nvSpPr>
          <p:spPr bwMode="auto">
            <a:xfrm>
              <a:off x="2609" y="2261"/>
              <a:ext cx="504" cy="21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400" dirty="0" err="1">
                  <a:latin typeface="Calibri"/>
                  <a:cs typeface="Calibri"/>
                </a:rPr>
                <a:t>s,a,s</a:t>
              </a:r>
              <a:r>
                <a:rPr lang="ja-JP" altLang="en-US" sz="2400">
                  <a:latin typeface="Calibri"/>
                  <a:cs typeface="Calibri"/>
                </a:rPr>
                <a:t>’</a:t>
              </a:r>
              <a:endParaRPr lang="en-US" sz="2400" dirty="0">
                <a:latin typeface="Calibri"/>
                <a:cs typeface="Calibri"/>
              </a:endParaRPr>
            </a:p>
          </p:txBody>
        </p:sp>
        <p:sp>
          <p:nvSpPr>
            <p:cNvPr id="35" name="AutoShape 21"/>
            <p:cNvSpPr>
              <a:spLocks noChangeArrowheads="1"/>
            </p:cNvSpPr>
            <p:nvPr/>
          </p:nvSpPr>
          <p:spPr bwMode="auto">
            <a:xfrm>
              <a:off x="3019" y="2499"/>
              <a:ext cx="154" cy="123"/>
            </a:xfrm>
            <a:prstGeom prst="triangle">
              <a:avLst>
                <a:gd name="adj" fmla="val 50000"/>
              </a:avLst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r" rtl="1"/>
              <a:endParaRPr lang="en-US" sz="2400">
                <a:latin typeface="Calibri"/>
                <a:cs typeface="Calibri"/>
              </a:endParaRPr>
            </a:p>
          </p:txBody>
        </p:sp>
        <p:sp>
          <p:nvSpPr>
            <p:cNvPr id="36" name="Text Box 22"/>
            <p:cNvSpPr txBox="1">
              <a:spLocks noChangeArrowheads="1"/>
            </p:cNvSpPr>
            <p:nvPr/>
          </p:nvSpPr>
          <p:spPr bwMode="auto">
            <a:xfrm>
              <a:off x="3096" y="2448"/>
              <a:ext cx="331" cy="21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r" rtl="1">
                <a:spcBef>
                  <a:spcPct val="50000"/>
                </a:spcBef>
              </a:pPr>
              <a:r>
                <a:rPr lang="en-US" sz="2400" dirty="0">
                  <a:solidFill>
                    <a:srgbClr val="0000FF"/>
                  </a:solidFill>
                  <a:latin typeface="Calibri"/>
                  <a:cs typeface="Calibri"/>
                </a:rPr>
                <a:t>s</a:t>
              </a:r>
              <a:r>
                <a:rPr lang="ja-JP" altLang="en-US" sz="2400">
                  <a:solidFill>
                    <a:srgbClr val="0000FF"/>
                  </a:solidFill>
                  <a:latin typeface="Calibri"/>
                  <a:cs typeface="Calibri"/>
                </a:rPr>
                <a:t>’</a:t>
              </a:r>
              <a:endParaRPr lang="en-US" sz="2400" dirty="0">
                <a:solidFill>
                  <a:srgbClr val="0000FF"/>
                </a:solidFill>
                <a:latin typeface="Calibri"/>
                <a:cs typeface="Calibri"/>
              </a:endParaRPr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Active Reinforcement Learning</a:t>
            </a: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05268" y="1447800"/>
            <a:ext cx="4541755" cy="2362200"/>
          </a:xfrm>
          <a:prstGeom prst="rect">
            <a:avLst/>
          </a:prstGeom>
          <a:noFill/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814807" y="2365131"/>
            <a:ext cx="4805638" cy="2816469"/>
          </a:xfrm>
          <a:prstGeom prst="rect">
            <a:avLst/>
          </a:prstGeom>
          <a:noFill/>
        </p:spPr>
      </p:pic>
      <p:pic>
        <p:nvPicPr>
          <p:cNvPr id="3891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546192" y="4038600"/>
            <a:ext cx="4338616" cy="226362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Active Reinforcement Learning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idx="1"/>
          </p:nvPr>
        </p:nvSpPr>
        <p:spPr>
          <a:xfrm>
            <a:off x="228600" y="1371600"/>
            <a:ext cx="10210800" cy="4525962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800" dirty="0"/>
              <a:t>Full reinforcement learning: optimal policies (like value iteration)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You don’t know the transitions T(</a:t>
            </a:r>
            <a:r>
              <a:rPr lang="en-US" sz="2400" dirty="0" err="1"/>
              <a:t>s,a,s</a:t>
            </a:r>
            <a:r>
              <a:rPr lang="en-US" sz="2400" dirty="0"/>
              <a:t>’)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You don’t know the rewards R(</a:t>
            </a:r>
            <a:r>
              <a:rPr lang="en-US" sz="2400" dirty="0" err="1"/>
              <a:t>s,a,s</a:t>
            </a:r>
            <a:r>
              <a:rPr lang="en-US" sz="2400" dirty="0"/>
              <a:t>’)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You choose the actions now</a:t>
            </a:r>
            <a:endParaRPr lang="en-US" sz="2400" dirty="0">
              <a:sym typeface="Symbol" pitchFamily="18" charset="2"/>
            </a:endParaRPr>
          </a:p>
          <a:p>
            <a:pPr lvl="1">
              <a:lnSpc>
                <a:spcPct val="90000"/>
              </a:lnSpc>
            </a:pPr>
            <a:r>
              <a:rPr lang="en-US" sz="2400" dirty="0">
                <a:solidFill>
                  <a:srgbClr val="CC0000"/>
                </a:solidFill>
              </a:rPr>
              <a:t>Goal: learn the optimal policy / values</a:t>
            </a:r>
          </a:p>
          <a:p>
            <a:pPr lvl="1">
              <a:lnSpc>
                <a:spcPct val="90000"/>
              </a:lnSpc>
            </a:pPr>
            <a:endParaRPr lang="en-US" sz="2400" dirty="0"/>
          </a:p>
          <a:p>
            <a:pPr>
              <a:lnSpc>
                <a:spcPct val="90000"/>
              </a:lnSpc>
            </a:pPr>
            <a:r>
              <a:rPr lang="en-US" sz="2800" dirty="0"/>
              <a:t>In this case: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Learner makes choices!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Fundamental tradeoff: exploration vs. exploitation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This is NOT offline planning!  You actually take actions in the world and find out what happens…</a:t>
            </a: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935228" y="2133600"/>
            <a:ext cx="4239685" cy="204989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61C58-468C-4AAC-8A62-A254AE9B3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Piazza Poll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39AF69-5BD1-4A60-8756-A9D6B200EE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099" y="1113178"/>
            <a:ext cx="10886312" cy="4397715"/>
          </a:xfrm>
        </p:spPr>
        <p:txBody>
          <a:bodyPr/>
          <a:lstStyle/>
          <a:p>
            <a:r>
              <a:rPr lang="en-US" dirty="0"/>
              <a:t>Rewards may depend on any combination of </a:t>
            </a:r>
            <a:r>
              <a:rPr lang="en-US" i="1" dirty="0"/>
              <a:t>state</a:t>
            </a:r>
            <a:r>
              <a:rPr lang="en-US" dirty="0"/>
              <a:t>, </a:t>
            </a:r>
            <a:r>
              <a:rPr lang="en-US" i="1" dirty="0"/>
              <a:t>action</a:t>
            </a:r>
            <a:r>
              <a:rPr lang="en-US" dirty="0"/>
              <a:t>, </a:t>
            </a:r>
            <a:r>
              <a:rPr lang="en-US" i="1" dirty="0"/>
              <a:t>next state</a:t>
            </a:r>
            <a:r>
              <a:rPr lang="en-US" dirty="0"/>
              <a:t>.</a:t>
            </a:r>
          </a:p>
          <a:p>
            <a:r>
              <a:rPr lang="en-US" dirty="0"/>
              <a:t>Which of the following are valid formulations of the Bellman equations?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AEE2CD8C-4A22-4AE7-AA0F-DE3341132592}"/>
                  </a:ext>
                </a:extLst>
              </p:cNvPr>
              <p:cNvSpPr txBox="1"/>
              <p:nvPr/>
            </p:nvSpPr>
            <p:spPr>
              <a:xfrm>
                <a:off x="753589" y="2088819"/>
                <a:ext cx="7668491" cy="388426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en-US" sz="24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marL="457200" indent="-457200">
                  <a:buFont typeface="+mj-lt"/>
                  <a:buAutoNum type="alphaUcPeriod"/>
                </a:pP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𝑉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𝑠</m:t>
                        </m:r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=</m:t>
                    </m:r>
                    <m:func>
                      <m:funcPr>
                        <m:ctrlPr>
                          <a:rPr lang="en-US" sz="2400" i="1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sz="2400" i="1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sz="2400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max</m:t>
                            </m:r>
                          </m:e>
                          <m:lim>
                            <m:r>
                              <a:rPr lang="en-US" sz="2400" i="1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𝑎</m:t>
                            </m:r>
                          </m:lim>
                        </m:limLow>
                      </m:fName>
                      <m:e>
                        <m:nary>
                          <m:naryPr>
                            <m:chr m:val="∑"/>
                            <m:supHide m:val="on"/>
                            <m:ctrlPr>
                              <a:rPr lang="en-US" sz="2400" i="1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</m:ctrlPr>
                          </m:naryPr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𝑠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′</m:t>
                            </m:r>
                          </m:sub>
                          <m:sup/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𝑃</m:t>
                            </m:r>
                            <m:d>
                              <m:d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</m:ctrlPr>
                              </m:dPr>
                              <m:e>
                                <m:sSup>
                                  <m:sSup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  <a:cs typeface="Calibri" panose="020F0502020204030204" pitchFamily="34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cs typeface="Calibri" panose="020F0502020204030204" pitchFamily="34" charset="0"/>
                                      </a:rPr>
                                      <m:t>𝑠</m:t>
                                    </m:r>
                                  </m:e>
                                  <m:sup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cs typeface="Calibri" panose="020F0502020204030204" pitchFamily="34" charset="0"/>
                                      </a:rPr>
                                      <m:t>′</m:t>
                                    </m:r>
                                  </m:sup>
                                </m:sSup>
                              </m:e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  <m:t>𝑠</m:t>
                                </m:r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  <m:t>,</m:t>
                                </m:r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  <m:t>𝑎</m:t>
                                </m:r>
                              </m:e>
                            </m:d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  <m:t>𝑅</m:t>
                                </m:r>
                                <m:d>
                                  <m:d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  <a:cs typeface="Calibri" panose="020F0502020204030204" pitchFamily="34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cs typeface="Calibri" panose="020F0502020204030204" pitchFamily="34" charset="0"/>
                                      </a:rPr>
                                      <m:t>𝑠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cs typeface="Calibri" panose="020F0502020204030204" pitchFamily="34" charset="0"/>
                                      </a:rPr>
                                      <m:t>,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cs typeface="Calibri" panose="020F0502020204030204" pitchFamily="34" charset="0"/>
                                      </a:rPr>
                                      <m:t>𝑎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cs typeface="Calibri" panose="020F0502020204030204" pitchFamily="34" charset="0"/>
                                      </a:rPr>
                                      <m:t>,</m:t>
                                    </m:r>
                                    <m:sSup>
                                      <m:sSupPr>
                                        <m:ctrlPr>
                                          <a:rPr lang="en-US" sz="2400" i="1">
                                            <a:latin typeface="Cambria Math" panose="02040503050406030204" pitchFamily="18" charset="0"/>
                                            <a:cs typeface="Calibri" panose="020F0502020204030204" pitchFamily="34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z="2400" i="1">
                                            <a:latin typeface="Cambria Math" panose="02040503050406030204" pitchFamily="18" charset="0"/>
                                            <a:cs typeface="Calibri" panose="020F0502020204030204" pitchFamily="34" charset="0"/>
                                          </a:rPr>
                                          <m:t>𝑠</m:t>
                                        </m:r>
                                      </m:e>
                                      <m:sup>
                                        <m:r>
                                          <a:rPr lang="en-US" sz="2400" i="1">
                                            <a:latin typeface="Cambria Math" panose="02040503050406030204" pitchFamily="18" charset="0"/>
                                            <a:cs typeface="Calibri" panose="020F0502020204030204" pitchFamily="34" charset="0"/>
                                          </a:rPr>
                                          <m:t>′</m:t>
                                        </m:r>
                                      </m:sup>
                                    </m:sSup>
                                  </m:e>
                                </m:d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  <m:t>+</m:t>
                                </m:r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  <m:t>𝛾</m:t>
                                </m:r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  <m:t>𝑉</m:t>
                                </m:r>
                                <m:d>
                                  <m:d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  <a:cs typeface="Calibri" panose="020F0502020204030204" pitchFamily="34" charset="0"/>
                                      </a:rPr>
                                    </m:ctrlPr>
                                  </m:dPr>
                                  <m:e>
                                    <m:sSup>
                                      <m:sSupPr>
                                        <m:ctrlPr>
                                          <a:rPr lang="en-US" sz="2400" i="1">
                                            <a:latin typeface="Cambria Math" panose="02040503050406030204" pitchFamily="18" charset="0"/>
                                            <a:cs typeface="Calibri" panose="020F0502020204030204" pitchFamily="34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z="2400" i="1">
                                            <a:latin typeface="Cambria Math" panose="02040503050406030204" pitchFamily="18" charset="0"/>
                                            <a:cs typeface="Calibri" panose="020F0502020204030204" pitchFamily="34" charset="0"/>
                                          </a:rPr>
                                          <m:t>𝑠</m:t>
                                        </m:r>
                                      </m:e>
                                      <m:sup>
                                        <m:r>
                                          <a:rPr lang="en-US" sz="2400" i="1">
                                            <a:latin typeface="Cambria Math" panose="02040503050406030204" pitchFamily="18" charset="0"/>
                                            <a:cs typeface="Calibri" panose="020F0502020204030204" pitchFamily="34" charset="0"/>
                                          </a:rPr>
                                          <m:t>′</m:t>
                                        </m:r>
                                      </m:sup>
                                    </m:sSup>
                                  </m:e>
                                </m:d>
                              </m:e>
                            </m:d>
                          </m:e>
                        </m:nary>
                      </m:e>
                    </m:func>
                  </m:oMath>
                </a14:m>
                <a:endParaRPr lang="en-US" sz="2400" i="1" dirty="0">
                  <a:latin typeface="Cambria Math" panose="02040503050406030204" pitchFamily="18" charset="0"/>
                  <a:cs typeface="Calibri" panose="020F0502020204030204" pitchFamily="34" charset="0"/>
                </a:endParaRPr>
              </a:p>
              <a:p>
                <a:pPr marL="457200" indent="-457200">
                  <a:buFont typeface="+mj-lt"/>
                  <a:buAutoNum type="alphaUcPeriod"/>
                </a:pPr>
                <a:endParaRPr lang="en-US" sz="2400" b="0" i="1" dirty="0">
                  <a:solidFill>
                    <a:schemeClr val="tx1"/>
                  </a:solidFill>
                  <a:latin typeface="Cambria Math" panose="02040503050406030204" pitchFamily="18" charset="0"/>
                  <a:cs typeface="Calibri" panose="020F0502020204030204" pitchFamily="34" charset="0"/>
                </a:endParaRPr>
              </a:p>
              <a:p>
                <a:pPr marL="457200" indent="-457200">
                  <a:buFont typeface="+mj-lt"/>
                  <a:buAutoNum type="alphaUcPeriod"/>
                </a:pP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𝑉</m:t>
                    </m:r>
                    <m:d>
                      <m:dPr>
                        <m:ctrlP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𝑠</m:t>
                        </m:r>
                      </m:e>
                    </m:d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=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𝑅</m:t>
                    </m:r>
                    <m:d>
                      <m:dPr>
                        <m:ctrlP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𝑠</m:t>
                        </m:r>
                      </m:e>
                    </m:d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+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𝛾</m:t>
                    </m:r>
                    <m:func>
                      <m:funcPr>
                        <m:ctrlP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sz="2400" b="0" i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max</m:t>
                            </m:r>
                          </m:e>
                          <m:lim>
                            <m:r>
                              <a:rPr 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𝑎</m:t>
                            </m:r>
                          </m:lim>
                        </m:limLow>
                      </m:fName>
                      <m:e>
                        <m:nary>
                          <m:naryPr>
                            <m:chr m:val="∑"/>
                            <m:supHide m:val="on"/>
                            <m:ctrlPr>
                              <a:rPr 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</m:ctrlPr>
                          </m:naryPr>
                          <m:sub>
                            <m:r>
                              <a:rPr 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𝑠</m:t>
                            </m:r>
                            <m:r>
                              <a:rPr 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′</m:t>
                            </m:r>
                          </m:sub>
                          <m:sup/>
                          <m:e>
                            <m:r>
                              <a:rPr 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𝑃</m:t>
                            </m:r>
                            <m:d>
                              <m:dPr>
                                <m:ctrlPr>
                                  <a:rPr lang="en-US" sz="24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</m:ctrlPr>
                              </m:dPr>
                              <m:e>
                                <m:sSup>
                                  <m:sSupPr>
                                    <m:ctrlPr>
                                      <a:rPr lang="en-US" sz="24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Calibri" panose="020F0502020204030204" pitchFamily="34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Calibri" panose="020F0502020204030204" pitchFamily="34" charset="0"/>
                                      </a:rPr>
                                      <m:t>𝑠</m:t>
                                    </m:r>
                                  </m:e>
                                  <m:sup>
                                    <m:r>
                                      <a:rPr lang="en-US" sz="24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Calibri" panose="020F0502020204030204" pitchFamily="34" charset="0"/>
                                      </a:rPr>
                                      <m:t>′</m:t>
                                    </m:r>
                                  </m:sup>
                                </m:sSup>
                              </m:e>
                              <m:e>
                                <m:r>
                                  <a:rPr lang="en-US" sz="24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  <m:t>𝑠</m:t>
                                </m:r>
                                <m:r>
                                  <a:rPr lang="en-US" sz="24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  <m:t>,</m:t>
                                </m:r>
                                <m:r>
                                  <a:rPr lang="en-US" sz="24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  <m:t>𝑎</m:t>
                                </m:r>
                              </m:e>
                            </m:d>
                            <m:r>
                              <a:rPr lang="en-US" sz="2400" i="1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𝑉</m:t>
                            </m:r>
                            <m:d>
                              <m:d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</m:ctrlPr>
                              </m:dPr>
                              <m:e>
                                <m:sSup>
                                  <m:sSup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  <a:cs typeface="Calibri" panose="020F0502020204030204" pitchFamily="34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cs typeface="Calibri" panose="020F0502020204030204" pitchFamily="34" charset="0"/>
                                      </a:rPr>
                                      <m:t>𝑠</m:t>
                                    </m:r>
                                  </m:e>
                                  <m:sup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cs typeface="Calibri" panose="020F0502020204030204" pitchFamily="34" charset="0"/>
                                      </a:rPr>
                                      <m:t>′</m:t>
                                    </m:r>
                                  </m:sup>
                                </m:sSup>
                              </m:e>
                            </m:d>
                          </m:e>
                        </m:nary>
                      </m:e>
                    </m:func>
                  </m:oMath>
                </a14:m>
                <a:endParaRPr lang="en-US" sz="24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marL="457200" indent="-457200">
                  <a:buFont typeface="+mj-lt"/>
                  <a:buAutoNum type="alphaUcPeriod"/>
                </a:pPr>
                <a:endParaRPr lang="en-US" sz="2400" b="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marL="457200" indent="-457200">
                  <a:buFont typeface="+mj-lt"/>
                  <a:buAutoNum type="alphaUcPeriod"/>
                </a:pP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𝑉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𝑠</m:t>
                        </m:r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=</m:t>
                    </m:r>
                    <m:func>
                      <m:funcPr>
                        <m:ctrlPr>
                          <a:rPr lang="en-US" sz="2400" i="1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sz="2400" i="1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sz="2400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max</m:t>
                            </m:r>
                          </m:e>
                          <m:lim>
                            <m:r>
                              <a:rPr lang="en-US" sz="2400" i="1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𝑎</m:t>
                            </m:r>
                          </m:lim>
                        </m:limLow>
                      </m:fName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[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𝑅</m:t>
                        </m:r>
                        <m:d>
                          <m:d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</m:ctrlPr>
                          </m:d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𝑠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, 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𝑎</m:t>
                            </m:r>
                          </m:e>
                        </m:d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+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𝛾</m:t>
                        </m:r>
                        <m:nary>
                          <m:naryPr>
                            <m:chr m:val="∑"/>
                            <m:supHide m:val="on"/>
                            <m:ctrlPr>
                              <a:rPr lang="en-US" sz="2400" i="1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</m:ctrlPr>
                          </m:naryPr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𝑠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′</m:t>
                            </m:r>
                          </m:sub>
                          <m:sup/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𝑃</m:t>
                            </m:r>
                            <m:d>
                              <m:d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</m:ctrlPr>
                              </m:dPr>
                              <m:e>
                                <m:sSup>
                                  <m:sSup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  <a:cs typeface="Calibri" panose="020F0502020204030204" pitchFamily="34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cs typeface="Calibri" panose="020F0502020204030204" pitchFamily="34" charset="0"/>
                                      </a:rPr>
                                      <m:t>𝑠</m:t>
                                    </m:r>
                                  </m:e>
                                  <m:sup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cs typeface="Calibri" panose="020F0502020204030204" pitchFamily="34" charset="0"/>
                                      </a:rPr>
                                      <m:t>′</m:t>
                                    </m:r>
                                  </m:sup>
                                </m:sSup>
                              </m:e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  <m:t>𝑠</m:t>
                                </m:r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  <m:t>,</m:t>
                                </m:r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  <m:t>𝑎</m:t>
                                </m:r>
                              </m:e>
                            </m:d>
                            <m:r>
                              <a:rPr lang="en-US" sz="2400" i="1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𝑉</m:t>
                            </m:r>
                            <m:d>
                              <m:d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</m:ctrlPr>
                              </m:dPr>
                              <m:e>
                                <m:sSup>
                                  <m:sSup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  <a:cs typeface="Calibri" panose="020F0502020204030204" pitchFamily="34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cs typeface="Calibri" panose="020F0502020204030204" pitchFamily="34" charset="0"/>
                                      </a:rPr>
                                      <m:t>𝑠</m:t>
                                    </m:r>
                                  </m:e>
                                  <m:sup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cs typeface="Calibri" panose="020F0502020204030204" pitchFamily="34" charset="0"/>
                                      </a:rPr>
                                      <m:t>′</m:t>
                                    </m:r>
                                  </m:sup>
                                </m:sSup>
                              </m:e>
                            </m:d>
                          </m:e>
                        </m:nary>
                      </m:e>
                    </m:func>
                  </m:oMath>
                </a14:m>
                <a:endParaRPr lang="en-US" sz="24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marL="457200" indent="-457200">
                  <a:buFont typeface="+mj-lt"/>
                  <a:buAutoNum type="alphaUcPeriod"/>
                </a:pPr>
                <a:endParaRPr lang="en-US" sz="2400" i="1" dirty="0">
                  <a:latin typeface="Cambria Math" panose="02040503050406030204" pitchFamily="18" charset="0"/>
                  <a:cs typeface="Calibri" panose="020F0502020204030204" pitchFamily="34" charset="0"/>
                </a:endParaRPr>
              </a:p>
              <a:p>
                <a:pPr marL="457200" indent="-457200">
                  <a:buFont typeface="+mj-lt"/>
                  <a:buAutoNum type="alphaUcPeriod"/>
                </a:pP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𝑄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𝑠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,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𝑎</m:t>
                        </m:r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=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𝑅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𝑠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, 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𝑎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+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𝛾</m:t>
                    </m:r>
                    <m:nary>
                      <m:naryPr>
                        <m:chr m:val="∑"/>
                        <m:supHide m:val="on"/>
                        <m:ctrlPr>
                          <a:rPr lang="en-US" sz="2400" i="1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naryPr>
                      <m:sub>
                        <m:r>
                          <a:rPr lang="en-US" sz="2400" i="1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𝑠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′</m:t>
                        </m:r>
                      </m:sub>
                      <m:sup/>
                      <m:e>
                        <m:r>
                          <a:rPr lang="en-US" sz="2400" i="1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𝑃</m:t>
                        </m:r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  <m:t>𝑠</m:t>
                                </m:r>
                              </m:e>
                              <m:sup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  <m:t>′</m:t>
                                </m:r>
                              </m:sup>
                            </m:sSup>
                          </m:e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𝑠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,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𝑎</m:t>
                            </m:r>
                          </m:e>
                        </m:d>
                        <m:func>
                          <m:funcPr>
                            <m:ctrlPr>
                              <a:rPr lang="en-US" sz="2400" i="1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</m:ctrlPr>
                          </m:funcPr>
                          <m:fName>
                            <m:limLow>
                              <m:limLow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</m:ctrlPr>
                              </m:limLowPr>
                              <m:e>
                                <m:r>
                                  <m:rPr>
                                    <m:sty m:val="p"/>
                                  </m:rPr>
                                  <a:rPr lang="en-US" sz="2400"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  <m:t>max</m:t>
                                </m:r>
                              </m:e>
                              <m:lim>
                                <m:sSup>
                                  <m:sSup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  <a:cs typeface="Calibri" panose="020F0502020204030204" pitchFamily="34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cs typeface="Calibri" panose="020F0502020204030204" pitchFamily="34" charset="0"/>
                                      </a:rPr>
                                      <m:t>𝑎</m:t>
                                    </m:r>
                                  </m:e>
                                  <m:sup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cs typeface="Calibri" panose="020F0502020204030204" pitchFamily="34" charset="0"/>
                                      </a:rPr>
                                      <m:t>′</m:t>
                                    </m:r>
                                  </m:sup>
                                </m:sSup>
                              </m:lim>
                            </m:limLow>
                          </m:fName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𝑄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  <m:t>𝑠</m:t>
                                </m:r>
                              </m:e>
                              <m:sup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a:rPr lang="en-US" sz="2400" i="1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,</m:t>
                            </m:r>
                            <m:sSup>
                              <m:sSup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  <m:t>𝑎</m:t>
                                </m:r>
                              </m:e>
                              <m:sup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a:rPr lang="en-US" sz="2400" i="1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)</m:t>
                            </m:r>
                          </m:e>
                        </m:func>
                        <m:r>
                          <a:rPr lang="en-US" sz="2400" i="1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 </m:t>
                        </m:r>
                      </m:e>
                    </m:nary>
                  </m:oMath>
                </a14:m>
                <a:endParaRPr lang="en-US" sz="24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en-US" sz="24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AEE2CD8C-4A22-4AE7-AA0F-DE334113259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3589" y="2088819"/>
                <a:ext cx="7668491" cy="3884268"/>
              </a:xfrm>
              <a:prstGeom prst="rect">
                <a:avLst/>
              </a:prstGeom>
              <a:blipFill>
                <a:blip r:embed="rId2"/>
                <a:stretch>
                  <a:fillRect l="-1192" t="-5965" b="-98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Graphic 5" descr="Checkmark">
            <a:extLst>
              <a:ext uri="{FF2B5EF4-FFF2-40B4-BE49-F238E27FC236}">
                <a16:creationId xmlns:a16="http://schemas.microsoft.com/office/drawing/2014/main" id="{38507CCE-B0D1-4D70-9664-338063A4DE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51704" y="2441752"/>
            <a:ext cx="401885" cy="504315"/>
          </a:xfrm>
          <a:prstGeom prst="rect">
            <a:avLst/>
          </a:prstGeom>
        </p:spPr>
      </p:pic>
      <p:pic>
        <p:nvPicPr>
          <p:cNvPr id="7" name="Graphic 6" descr="Checkmark">
            <a:extLst>
              <a:ext uri="{FF2B5EF4-FFF2-40B4-BE49-F238E27FC236}">
                <a16:creationId xmlns:a16="http://schemas.microsoft.com/office/drawing/2014/main" id="{0E5E6F12-FD17-4A40-B147-6A5256C1FD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46014" y="3269038"/>
            <a:ext cx="401885" cy="504315"/>
          </a:xfrm>
          <a:prstGeom prst="rect">
            <a:avLst/>
          </a:prstGeom>
        </p:spPr>
      </p:pic>
      <p:pic>
        <p:nvPicPr>
          <p:cNvPr id="8" name="Graphic 7" descr="Checkmark">
            <a:extLst>
              <a:ext uri="{FF2B5EF4-FFF2-40B4-BE49-F238E27FC236}">
                <a16:creationId xmlns:a16="http://schemas.microsoft.com/office/drawing/2014/main" id="{DD14E692-ED56-42B7-9F92-073AB20A57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46013" y="4096324"/>
            <a:ext cx="401885" cy="504315"/>
          </a:xfrm>
          <a:prstGeom prst="rect">
            <a:avLst/>
          </a:prstGeom>
        </p:spPr>
      </p:pic>
      <p:pic>
        <p:nvPicPr>
          <p:cNvPr id="9" name="Graphic 8" descr="Checkmark">
            <a:extLst>
              <a:ext uri="{FF2B5EF4-FFF2-40B4-BE49-F238E27FC236}">
                <a16:creationId xmlns:a16="http://schemas.microsoft.com/office/drawing/2014/main" id="{586E7EE6-8408-478F-9837-DBFEE2EDFE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46012" y="4923610"/>
            <a:ext cx="401885" cy="504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85939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libri"/>
                <a:cs typeface="Calibri"/>
                <a:sym typeface="Symbol" pitchFamily="18" charset="2"/>
              </a:rPr>
              <a:t>Detour: Q-Value Iteration</a:t>
            </a:r>
          </a:p>
        </p:txBody>
      </p:sp>
      <p:sp>
        <p:nvSpPr>
          <p:cNvPr id="1757187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447800"/>
            <a:ext cx="11277600" cy="4800600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en-US" sz="2400" dirty="0">
                <a:latin typeface="Calibri"/>
                <a:cs typeface="Calibri"/>
              </a:rPr>
              <a:t>Value iteration: find successive (depth-limited) values</a:t>
            </a:r>
          </a:p>
          <a:p>
            <a:pPr lvl="1">
              <a:lnSpc>
                <a:spcPct val="80000"/>
              </a:lnSpc>
            </a:pPr>
            <a:r>
              <a:rPr lang="en-US" sz="2000" dirty="0">
                <a:latin typeface="Calibri"/>
                <a:cs typeface="Calibri"/>
              </a:rPr>
              <a:t>Start with V</a:t>
            </a:r>
            <a:r>
              <a:rPr lang="en-US" sz="2000" baseline="-25000" dirty="0">
                <a:latin typeface="Calibri"/>
                <a:cs typeface="Calibri"/>
              </a:rPr>
              <a:t>0</a:t>
            </a:r>
            <a:r>
              <a:rPr lang="en-US" sz="2000" dirty="0">
                <a:latin typeface="Calibri"/>
                <a:cs typeface="Calibri"/>
              </a:rPr>
              <a:t>(s) = 0, which we know is right</a:t>
            </a:r>
          </a:p>
          <a:p>
            <a:pPr lvl="1">
              <a:lnSpc>
                <a:spcPct val="80000"/>
              </a:lnSpc>
            </a:pPr>
            <a:r>
              <a:rPr lang="en-US" sz="2000" dirty="0">
                <a:latin typeface="Calibri"/>
                <a:cs typeface="Calibri"/>
              </a:rPr>
              <a:t>Given </a:t>
            </a:r>
            <a:r>
              <a:rPr lang="en-US" sz="2000" dirty="0" err="1">
                <a:latin typeface="Calibri"/>
                <a:cs typeface="Calibri"/>
              </a:rPr>
              <a:t>V</a:t>
            </a:r>
            <a:r>
              <a:rPr lang="en-US" sz="2000" baseline="-25000" dirty="0" err="1">
                <a:latin typeface="Calibri"/>
                <a:cs typeface="Calibri"/>
              </a:rPr>
              <a:t>k</a:t>
            </a:r>
            <a:r>
              <a:rPr lang="en-US" sz="2000" dirty="0">
                <a:latin typeface="Calibri"/>
                <a:cs typeface="Calibri"/>
              </a:rPr>
              <a:t>, calculate the depth k+1 values for all states:</a:t>
            </a:r>
          </a:p>
          <a:p>
            <a:pPr lvl="1">
              <a:lnSpc>
                <a:spcPct val="80000"/>
              </a:lnSpc>
            </a:pPr>
            <a:endParaRPr lang="en-US" sz="2000" dirty="0">
              <a:latin typeface="Calibri"/>
              <a:cs typeface="Calibri"/>
            </a:endParaRPr>
          </a:p>
          <a:p>
            <a:pPr lvl="1">
              <a:lnSpc>
                <a:spcPct val="80000"/>
              </a:lnSpc>
            </a:pPr>
            <a:endParaRPr lang="en-US" sz="2000" dirty="0">
              <a:latin typeface="Calibri"/>
              <a:cs typeface="Calibri"/>
            </a:endParaRPr>
          </a:p>
          <a:p>
            <a:pPr lvl="1">
              <a:lnSpc>
                <a:spcPct val="80000"/>
              </a:lnSpc>
            </a:pPr>
            <a:endParaRPr lang="en-US" sz="2000" dirty="0">
              <a:latin typeface="Calibri"/>
              <a:cs typeface="Calibri"/>
            </a:endParaRPr>
          </a:p>
          <a:p>
            <a:pPr>
              <a:lnSpc>
                <a:spcPct val="80000"/>
              </a:lnSpc>
            </a:pPr>
            <a:endParaRPr lang="en-US" sz="2400" dirty="0">
              <a:latin typeface="Calibri"/>
              <a:cs typeface="Calibri"/>
            </a:endParaRPr>
          </a:p>
          <a:p>
            <a:pPr>
              <a:lnSpc>
                <a:spcPct val="80000"/>
              </a:lnSpc>
            </a:pPr>
            <a:r>
              <a:rPr lang="en-US" sz="2400" dirty="0">
                <a:latin typeface="Calibri"/>
                <a:cs typeface="Calibri"/>
              </a:rPr>
              <a:t>But Q-values are more useful, so compute them instead</a:t>
            </a:r>
          </a:p>
          <a:p>
            <a:pPr lvl="1">
              <a:lnSpc>
                <a:spcPct val="80000"/>
              </a:lnSpc>
            </a:pPr>
            <a:r>
              <a:rPr lang="en-US" sz="2000" dirty="0">
                <a:latin typeface="Calibri"/>
                <a:cs typeface="Calibri"/>
              </a:rPr>
              <a:t>Start with Q</a:t>
            </a:r>
            <a:r>
              <a:rPr lang="en-US" sz="2000" baseline="-25000" dirty="0">
                <a:latin typeface="Calibri"/>
                <a:cs typeface="Calibri"/>
              </a:rPr>
              <a:t>0</a:t>
            </a:r>
            <a:r>
              <a:rPr lang="en-US" sz="2000" dirty="0">
                <a:latin typeface="Calibri"/>
                <a:cs typeface="Calibri"/>
              </a:rPr>
              <a:t>(</a:t>
            </a:r>
            <a:r>
              <a:rPr lang="en-US" sz="2000" dirty="0" err="1">
                <a:latin typeface="Calibri"/>
                <a:cs typeface="Calibri"/>
              </a:rPr>
              <a:t>s,a</a:t>
            </a:r>
            <a:r>
              <a:rPr lang="en-US" sz="2000" dirty="0">
                <a:latin typeface="Calibri"/>
                <a:cs typeface="Calibri"/>
              </a:rPr>
              <a:t>) = 0, which we know is right</a:t>
            </a:r>
          </a:p>
          <a:p>
            <a:pPr lvl="1">
              <a:lnSpc>
                <a:spcPct val="80000"/>
              </a:lnSpc>
            </a:pPr>
            <a:r>
              <a:rPr lang="en-US" sz="2000" dirty="0">
                <a:latin typeface="Calibri"/>
                <a:cs typeface="Calibri"/>
              </a:rPr>
              <a:t>Given </a:t>
            </a:r>
            <a:r>
              <a:rPr lang="en-US" sz="2000" dirty="0" err="1">
                <a:latin typeface="Calibri"/>
                <a:cs typeface="Calibri"/>
              </a:rPr>
              <a:t>Q</a:t>
            </a:r>
            <a:r>
              <a:rPr lang="en-US" sz="2000" baseline="-25000" dirty="0" err="1">
                <a:latin typeface="Calibri"/>
                <a:cs typeface="Calibri"/>
              </a:rPr>
              <a:t>k</a:t>
            </a:r>
            <a:r>
              <a:rPr lang="en-US" sz="2000" dirty="0">
                <a:latin typeface="Calibri"/>
                <a:cs typeface="Calibri"/>
              </a:rPr>
              <a:t>, calculate the depth k+1 q-values for all q-states:</a:t>
            </a:r>
            <a:endParaRPr lang="en-US" sz="2400" dirty="0">
              <a:latin typeface="Calibri"/>
              <a:cs typeface="Calibri"/>
            </a:endParaRPr>
          </a:p>
        </p:txBody>
      </p:sp>
      <p:pic>
        <p:nvPicPr>
          <p:cNvPr id="9" name="Picture 8" descr="txp_fig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 cstate="print"/>
          <a:stretch>
            <a:fillRect/>
          </a:stretch>
        </p:blipFill>
        <p:spPr bwMode="auto">
          <a:xfrm>
            <a:off x="1633804" y="2662235"/>
            <a:ext cx="7265452" cy="690790"/>
          </a:xfrm>
          <a:prstGeom prst="rect">
            <a:avLst/>
          </a:prstGeom>
          <a:noFill/>
          <a:ln/>
          <a:effectLst/>
        </p:spPr>
      </p:pic>
      <p:sp>
        <p:nvSpPr>
          <p:cNvPr id="20486" name="Line 17"/>
          <p:cNvSpPr>
            <a:spLocks noChangeShapeType="1"/>
          </p:cNvSpPr>
          <p:nvPr/>
        </p:nvSpPr>
        <p:spPr bwMode="auto">
          <a:xfrm flipH="1">
            <a:off x="6172200" y="3538538"/>
            <a:ext cx="307975" cy="612775"/>
          </a:xfrm>
          <a:prstGeom prst="line">
            <a:avLst/>
          </a:prstGeom>
          <a:noFill/>
          <a:ln w="9525">
            <a:solidFill>
              <a:schemeClr val="bg1"/>
            </a:solidFill>
            <a:prstDash val="dash"/>
            <a:round/>
            <a:headEnd/>
            <a:tailEnd type="triangle" w="med" len="med"/>
          </a:ln>
        </p:spPr>
        <p:txBody>
          <a:bodyPr/>
          <a:lstStyle/>
          <a:p>
            <a:endParaRPr lang="en-US">
              <a:latin typeface="Calibri"/>
              <a:cs typeface="Calibri"/>
            </a:endParaRPr>
          </a:p>
        </p:txBody>
      </p:sp>
      <p:pic>
        <p:nvPicPr>
          <p:cNvPr id="10" name="Picture 9" descr="txp_fig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 cstate="print"/>
          <a:stretch>
            <a:fillRect/>
          </a:stretch>
        </p:blipFill>
        <p:spPr bwMode="auto">
          <a:xfrm>
            <a:off x="1663952" y="5026025"/>
            <a:ext cx="8165848" cy="765520"/>
          </a:xfrm>
          <a:prstGeom prst="rect">
            <a:avLst/>
          </a:prstGeom>
          <a:noFill/>
          <a:ln/>
          <a:effectLst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718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718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718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Q-Learning</a:t>
            </a:r>
          </a:p>
        </p:txBody>
      </p:sp>
      <p:sp>
        <p:nvSpPr>
          <p:cNvPr id="1810435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219200"/>
            <a:ext cx="8229600" cy="4525963"/>
          </a:xfrm>
        </p:spPr>
        <p:txBody>
          <a:bodyPr/>
          <a:lstStyle/>
          <a:p>
            <a:r>
              <a:rPr lang="en-US" sz="2800" dirty="0"/>
              <a:t>Q-Learning: sample-based Q-value iteration</a:t>
            </a:r>
          </a:p>
          <a:p>
            <a:pPr lvl="1"/>
            <a:endParaRPr lang="en-US" sz="2400" dirty="0"/>
          </a:p>
          <a:p>
            <a:pPr lvl="1"/>
            <a:endParaRPr lang="en-US" sz="2400" dirty="0"/>
          </a:p>
          <a:p>
            <a:r>
              <a:rPr lang="en-US" sz="2800" dirty="0"/>
              <a:t>Learn Q(</a:t>
            </a:r>
            <a:r>
              <a:rPr lang="en-US" sz="2800" dirty="0" err="1"/>
              <a:t>s,a</a:t>
            </a:r>
            <a:r>
              <a:rPr lang="en-US" sz="2800" dirty="0"/>
              <a:t>) values as you go</a:t>
            </a:r>
          </a:p>
          <a:p>
            <a:pPr lvl="1"/>
            <a:r>
              <a:rPr lang="en-US" sz="2800" dirty="0"/>
              <a:t>Receive a sample (</a:t>
            </a:r>
            <a:r>
              <a:rPr lang="en-US" sz="2800" dirty="0" err="1"/>
              <a:t>s,a,s’,r</a:t>
            </a:r>
            <a:r>
              <a:rPr lang="en-US" sz="2800" dirty="0"/>
              <a:t>)</a:t>
            </a:r>
          </a:p>
          <a:p>
            <a:pPr lvl="1"/>
            <a:r>
              <a:rPr lang="en-US" sz="2800" dirty="0"/>
              <a:t>Consider your old estimate:</a:t>
            </a:r>
          </a:p>
          <a:p>
            <a:pPr lvl="1"/>
            <a:r>
              <a:rPr lang="en-US" sz="2800" dirty="0"/>
              <a:t>Consider your new sample estimate:</a:t>
            </a:r>
          </a:p>
          <a:p>
            <a:pPr lvl="2"/>
            <a:endParaRPr lang="en-US" sz="2400" dirty="0"/>
          </a:p>
          <a:p>
            <a:pPr lvl="2"/>
            <a:endParaRPr lang="en-US" sz="2400" dirty="0"/>
          </a:p>
          <a:p>
            <a:pPr lvl="1"/>
            <a:r>
              <a:rPr lang="en-US" sz="2800" dirty="0"/>
              <a:t>Incorporate the new estimate into a running average:</a:t>
            </a:r>
          </a:p>
        </p:txBody>
      </p:sp>
      <p:pic>
        <p:nvPicPr>
          <p:cNvPr id="21508" name="Picture 4" descr="txp_fig"/>
          <p:cNvPicPr>
            <a:picLocks noChangeAspect="1" noChangeArrowheads="1"/>
          </p:cNvPicPr>
          <p:nvPr>
            <p:custDataLst>
              <p:tags r:id="rId2"/>
            </p:custDataLst>
          </p:nvPr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4853557" y="3496574"/>
            <a:ext cx="953924" cy="2990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10440" name="Picture 8" descr="txp_fig"/>
          <p:cNvPicPr>
            <a:picLocks noChangeAspect="1" noChangeArrowheads="1"/>
          </p:cNvPicPr>
          <p:nvPr>
            <p:custDataLst>
              <p:tags r:id="rId3"/>
            </p:custDataLst>
          </p:nvPr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1752600" y="5791200"/>
            <a:ext cx="5692775" cy="315913"/>
          </a:xfrm>
          <a:prstGeom prst="rect">
            <a:avLst/>
          </a:prstGeom>
          <a:noFill/>
          <a:ln w="9525" algn="in">
            <a:noFill/>
            <a:miter lim="800000"/>
            <a:headEnd/>
            <a:tailEnd/>
          </a:ln>
        </p:spPr>
      </p:pic>
      <p:pic>
        <p:nvPicPr>
          <p:cNvPr id="1810439" name="Picture 7" descr="txp_fig"/>
          <p:cNvPicPr>
            <a:picLocks noChangeAspect="1" noChangeArrowheads="1"/>
          </p:cNvPicPr>
          <p:nvPr>
            <p:custDataLst>
              <p:tags r:id="rId4"/>
            </p:custDataLst>
          </p:nvPr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1752600" y="4566249"/>
            <a:ext cx="5372493" cy="5201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512" name="Text Box 28"/>
          <p:cNvSpPr txBox="1">
            <a:spLocks noChangeArrowheads="1"/>
          </p:cNvSpPr>
          <p:nvPr/>
        </p:nvSpPr>
        <p:spPr bwMode="auto">
          <a:xfrm>
            <a:off x="7772400" y="6327085"/>
            <a:ext cx="4419600" cy="5309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r">
              <a:lnSpc>
                <a:spcPct val="50000"/>
              </a:lnSpc>
              <a:spcBef>
                <a:spcPct val="50000"/>
              </a:spcBef>
            </a:pPr>
            <a:r>
              <a:rPr lang="en-US" dirty="0">
                <a:solidFill>
                  <a:srgbClr val="CC0000"/>
                </a:solidFill>
                <a:latin typeface="Calibri" pitchFamily="34" charset="0"/>
              </a:rPr>
              <a:t>[Demo: Q-learning – </a:t>
            </a:r>
            <a:r>
              <a:rPr lang="en-US" dirty="0" err="1">
                <a:solidFill>
                  <a:srgbClr val="CC0000"/>
                </a:solidFill>
                <a:latin typeface="Calibri" pitchFamily="34" charset="0"/>
              </a:rPr>
              <a:t>gridworld</a:t>
            </a:r>
            <a:r>
              <a:rPr lang="en-US" dirty="0">
                <a:solidFill>
                  <a:srgbClr val="CC0000"/>
                </a:solidFill>
                <a:latin typeface="Calibri" pitchFamily="34" charset="0"/>
              </a:rPr>
              <a:t> (L10D2)]</a:t>
            </a:r>
          </a:p>
          <a:p>
            <a:pPr algn="r">
              <a:lnSpc>
                <a:spcPct val="50000"/>
              </a:lnSpc>
              <a:spcBef>
                <a:spcPct val="50000"/>
              </a:spcBef>
            </a:pPr>
            <a:r>
              <a:rPr lang="en-US" dirty="0">
                <a:solidFill>
                  <a:srgbClr val="CC0000"/>
                </a:solidFill>
                <a:latin typeface="Calibri" pitchFamily="34" charset="0"/>
              </a:rPr>
              <a:t>[Demo: Q-learning – crawler (L10D3)]</a:t>
            </a:r>
          </a:p>
        </p:txBody>
      </p:sp>
      <p:pic>
        <p:nvPicPr>
          <p:cNvPr id="11" name="Picture 10" descr="txp_fig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0" cstate="print"/>
          <a:stretch>
            <a:fillRect/>
          </a:stretch>
        </p:blipFill>
        <p:spPr bwMode="auto">
          <a:xfrm>
            <a:off x="1524000" y="1828800"/>
            <a:ext cx="8165848" cy="765520"/>
          </a:xfrm>
          <a:prstGeom prst="rect">
            <a:avLst/>
          </a:prstGeom>
          <a:noFill/>
          <a:ln/>
          <a:effectLst/>
        </p:spPr>
      </p:pic>
      <p:graphicFrame>
        <p:nvGraphicFramePr>
          <p:cNvPr id="19457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66115829"/>
              </p:ext>
            </p:extLst>
          </p:nvPr>
        </p:nvGraphicFramePr>
        <p:xfrm>
          <a:off x="8558842" y="2853206"/>
          <a:ext cx="3505200" cy="29782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6" name="Photo Editor Photo" r:id="rId11" imgW="4762913" imgH="4046571" progId="MSPhotoEd.3">
                  <p:embed/>
                </p:oleObj>
              </mc:Choice>
              <mc:Fallback>
                <p:oleObj name="Photo Editor Photo" r:id="rId11" imgW="4762913" imgH="4046571" progId="MSPhotoEd.3">
                  <p:embed/>
                  <p:pic>
                    <p:nvPicPr>
                      <p:cNvPr id="19457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558842" y="2853206"/>
                        <a:ext cx="3505200" cy="297825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04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04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04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04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0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043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0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Q-Learning -- </a:t>
            </a:r>
            <a:r>
              <a:rPr lang="en-US" dirty="0" err="1"/>
              <a:t>Gridworld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822921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Q-Learning -- Crawler</a:t>
            </a:r>
          </a:p>
        </p:txBody>
      </p:sp>
    </p:spTree>
    <p:extLst>
      <p:ext uri="{BB962C8B-B14F-4D97-AF65-F5344CB8AC3E}">
        <p14:creationId xmlns:p14="http://schemas.microsoft.com/office/powerpoint/2010/main" val="237115627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Q-Learning Properties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idx="1"/>
          </p:nvPr>
        </p:nvSpPr>
        <p:spPr>
          <a:xfrm>
            <a:off x="457199" y="1371600"/>
            <a:ext cx="10693879" cy="4525962"/>
          </a:xfrm>
        </p:spPr>
        <p:txBody>
          <a:bodyPr/>
          <a:lstStyle/>
          <a:p>
            <a:r>
              <a:rPr lang="en-US" sz="2800" dirty="0"/>
              <a:t>Amazing result: Q-learning converges to optimal policy -- even if you’re acting </a:t>
            </a:r>
            <a:r>
              <a:rPr lang="en-US" sz="2800" dirty="0" err="1"/>
              <a:t>suboptimally</a:t>
            </a:r>
            <a:r>
              <a:rPr lang="en-US" sz="2800" dirty="0"/>
              <a:t>!</a:t>
            </a:r>
          </a:p>
          <a:p>
            <a:pPr lvl="2"/>
            <a:endParaRPr lang="en-US" sz="2000" dirty="0"/>
          </a:p>
          <a:p>
            <a:r>
              <a:rPr lang="en-US" sz="2800" dirty="0"/>
              <a:t>This is called </a:t>
            </a:r>
            <a:r>
              <a:rPr lang="en-US" sz="2800" dirty="0">
                <a:solidFill>
                  <a:srgbClr val="C00000"/>
                </a:solidFill>
              </a:rPr>
              <a:t>off-policy learning</a:t>
            </a:r>
          </a:p>
          <a:p>
            <a:pPr lvl="2"/>
            <a:endParaRPr lang="en-US" sz="2000" dirty="0"/>
          </a:p>
          <a:p>
            <a:r>
              <a:rPr lang="en-US" sz="2800" dirty="0"/>
              <a:t>Caveats:</a:t>
            </a:r>
          </a:p>
          <a:p>
            <a:pPr lvl="1"/>
            <a:r>
              <a:rPr lang="en-US" sz="2800" dirty="0"/>
              <a:t>You have to explore enough</a:t>
            </a:r>
          </a:p>
          <a:p>
            <a:pPr lvl="1"/>
            <a:r>
              <a:rPr lang="en-US" sz="2800" dirty="0"/>
              <a:t>You have to eventually make the learning rate</a:t>
            </a:r>
          </a:p>
          <a:p>
            <a:pPr lvl="1">
              <a:buNone/>
            </a:pPr>
            <a:r>
              <a:rPr lang="en-US" sz="2800" dirty="0"/>
              <a:t>	small enough</a:t>
            </a:r>
          </a:p>
          <a:p>
            <a:pPr lvl="1"/>
            <a:r>
              <a:rPr lang="en-US" sz="2800" dirty="0"/>
              <a:t>… but not decrease it too quickly</a:t>
            </a:r>
          </a:p>
          <a:p>
            <a:pPr lvl="1"/>
            <a:r>
              <a:rPr lang="en-US" sz="2800" dirty="0"/>
              <a:t>Basically, in the limit, it doesn’t matter how you select actions (!)</a:t>
            </a:r>
          </a:p>
          <a:p>
            <a:pPr lvl="3"/>
            <a:endParaRPr lang="en-US" sz="1800" dirty="0"/>
          </a:p>
        </p:txBody>
      </p:sp>
      <p:pic>
        <p:nvPicPr>
          <p:cNvPr id="10" name="Picture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725597" y="2327695"/>
            <a:ext cx="3884915" cy="27980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61C58-468C-4AAC-8A62-A254AE9B3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Piazza Poll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39AF69-5BD1-4A60-8756-A9D6B200EE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Which of the following are used in policy iteration?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AEE2CD8C-4A22-4AE7-AA0F-DE3341132592}"/>
                  </a:ext>
                </a:extLst>
              </p:cNvPr>
              <p:cNvSpPr txBox="1"/>
              <p:nvPr/>
            </p:nvSpPr>
            <p:spPr>
              <a:xfrm>
                <a:off x="3769920" y="1500991"/>
                <a:ext cx="7668491" cy="44422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en-US" sz="20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𝑉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𝑘</m:t>
                          </m:r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+1</m:t>
                          </m:r>
                        </m:sub>
                      </m:sSub>
                      <m:d>
                        <m:dPr>
                          <m:ctrlP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𝑠</m:t>
                          </m:r>
                        </m:e>
                      </m:d>
                      <m:r>
                        <a:rPr lang="en-US" sz="2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=</m:t>
                      </m:r>
                      <m:func>
                        <m:funcPr>
                          <m:ctrlP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sz="20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max</m:t>
                              </m:r>
                            </m:e>
                            <m:lim>
                              <m:r>
                                <a:rPr lang="en-US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𝑎</m:t>
                              </m:r>
                            </m:lim>
                          </m:limLow>
                        </m:fName>
                        <m:e>
                          <m:nary>
                            <m:naryPr>
                              <m:chr m:val="∑"/>
                              <m:supHide m:val="on"/>
                              <m:ctrlPr>
                                <a:rPr lang="en-US" sz="20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naryPr>
                            <m:sub>
                              <m:r>
                                <a:rPr lang="en-US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𝑠</m:t>
                              </m:r>
                              <m:r>
                                <a:rPr lang="en-US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′</m:t>
                              </m:r>
                            </m:sub>
                            <m:sup/>
                            <m:e>
                              <m:r>
                                <a:rPr lang="en-US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en-US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en-US" sz="20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𝑠</m:t>
                                      </m:r>
                                    </m:e>
                                    <m:sup>
                                      <m:r>
                                        <a:rPr lang="en-US" sz="20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</m:e>
                                <m:e>
                                  <m:r>
                                    <a:rPr lang="en-US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𝑠</m:t>
                                  </m:r>
                                  <m:r>
                                    <a:rPr lang="en-US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,</m:t>
                                  </m:r>
                                  <m:r>
                                    <a:rPr lang="en-US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𝑎</m:t>
                                  </m:r>
                                </m:e>
                              </m:d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0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𝑅</m:t>
                                  </m:r>
                                  <m:d>
                                    <m:dPr>
                                      <m:ctrlPr>
                                        <a:rPr lang="en-US" sz="20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0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𝑠</m:t>
                                      </m:r>
                                      <m:r>
                                        <a:rPr lang="en-US" sz="20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,</m:t>
                                      </m:r>
                                      <m:r>
                                        <a:rPr lang="en-US" sz="20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𝑎</m:t>
                                      </m:r>
                                      <m:r>
                                        <a:rPr lang="en-US" sz="20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,</m:t>
                                      </m:r>
                                      <m:sSup>
                                        <m:sSupPr>
                                          <m:ctrlPr>
                                            <a:rPr lang="en-US" sz="2000" i="1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cs typeface="Calibri" panose="020F0502020204030204" pitchFamily="34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sz="2000" i="1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cs typeface="Calibri" panose="020F0502020204030204" pitchFamily="34" charset="0"/>
                                            </a:rPr>
                                            <m:t>𝑠</m:t>
                                          </m:r>
                                        </m:e>
                                        <m:sup>
                                          <m:r>
                                            <a:rPr lang="en-US" sz="2000" i="1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cs typeface="Calibri" panose="020F0502020204030204" pitchFamily="34" charset="0"/>
                                            </a:rPr>
                                            <m:t>′</m:t>
                                          </m:r>
                                        </m:sup>
                                      </m:sSup>
                                    </m:e>
                                  </m:d>
                                  <m:r>
                                    <a:rPr lang="en-US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+</m:t>
                                  </m:r>
                                  <m:r>
                                    <a:rPr lang="en-US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𝛾</m:t>
                                  </m:r>
                                  <m:sSub>
                                    <m:sSubPr>
                                      <m:ctrlP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𝑉</m:t>
                                      </m:r>
                                    </m:e>
                                    <m:sub>
                                      <m: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0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</m:ctrlPr>
                                    </m:dPr>
                                    <m:e>
                                      <m:sSup>
                                        <m:sSupPr>
                                          <m:ctrlPr>
                                            <a:rPr lang="en-US" sz="2000" i="1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cs typeface="Calibri" panose="020F0502020204030204" pitchFamily="34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sz="2000" i="1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cs typeface="Calibri" panose="020F0502020204030204" pitchFamily="34" charset="0"/>
                                            </a:rPr>
                                            <m:t>𝑠</m:t>
                                          </m:r>
                                        </m:e>
                                        <m:sup>
                                          <m:r>
                                            <a:rPr lang="en-US" sz="2000" i="1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cs typeface="Calibri" panose="020F0502020204030204" pitchFamily="34" charset="0"/>
                                            </a:rPr>
                                            <m:t>′</m:t>
                                          </m:r>
                                        </m:sup>
                                      </m:sSup>
                                    </m:e>
                                  </m:d>
                                </m:e>
                              </m:d>
                            </m:e>
                          </m:nary>
                        </m:e>
                      </m:func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,  ∀ </m:t>
                      </m:r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𝑠</m:t>
                      </m:r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𝑄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𝑘</m:t>
                          </m:r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+1</m:t>
                          </m:r>
                        </m:sub>
                      </m:sSub>
                      <m:d>
                        <m:d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𝑠</m:t>
                          </m:r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,</m:t>
                          </m:r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𝑎</m:t>
                          </m:r>
                        </m:e>
                      </m:d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naryPr>
                        <m:sub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𝑠</m:t>
                          </m:r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′</m:t>
                          </m:r>
                        </m:sub>
                        <m:sup/>
                        <m:e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𝑠</m:t>
                                  </m:r>
                                </m:e>
                                <m:sup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′</m:t>
                                  </m:r>
                                </m:sup>
                              </m:sSup>
                            </m:e>
                            <m:e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𝑠</m:t>
                              </m:r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,</m:t>
                              </m:r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𝑎</m:t>
                              </m:r>
                            </m:e>
                          </m:d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[</m:t>
                          </m:r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𝑅</m:t>
                          </m:r>
                          <m:d>
                            <m:dPr>
                              <m:ctrlP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𝑠</m:t>
                              </m:r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,</m:t>
                              </m:r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𝑎</m:t>
                              </m:r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,</m:t>
                              </m:r>
                              <m:sSup>
                                <m:sSupPr>
                                  <m:ctrlP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𝑠</m:t>
                                  </m:r>
                                </m:e>
                                <m:sup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′</m:t>
                                  </m:r>
                                </m:sup>
                              </m:sSup>
                            </m:e>
                          </m:d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+</m:t>
                          </m:r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𝛾</m:t>
                          </m:r>
                          <m:func>
                            <m:funcPr>
                              <m:ctrlP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funcPr>
                            <m:fName>
                              <m:limLow>
                                <m:limLowPr>
                                  <m:ctrlP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limLow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2000" b="0" i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max</m:t>
                                  </m:r>
                                </m:e>
                                <m:lim>
                                  <m:sSup>
                                    <m:sSupPr>
                                      <m:ctrlP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𝑎</m:t>
                                      </m:r>
                                    </m:e>
                                    <m:sup>
                                      <m: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</m:lim>
                              </m:limLow>
                            </m:fName>
                            <m:e>
                              <m:sSub>
                                <m:sSubPr>
                                  <m:ctrlP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𝑄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(</m:t>
                              </m:r>
                              <m:sSup>
                                <m:sSupPr>
                                  <m:ctrlP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𝑠</m:t>
                                  </m:r>
                                </m:e>
                                <m:sup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′</m:t>
                                  </m:r>
                                </m:sup>
                              </m:sSup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,</m:t>
                              </m:r>
                              <m:sSup>
                                <m:sSupPr>
                                  <m:ctrlP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𝑎</m:t>
                                  </m:r>
                                </m:e>
                                <m:sup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′</m:t>
                                  </m:r>
                                </m:sup>
                              </m:sSup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)]</m:t>
                              </m:r>
                            </m:e>
                          </m:func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,  </m:t>
                          </m:r>
                        </m:e>
                      </m:nary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   </m:t>
                      </m:r>
                      <m:r>
                        <a:rPr lang="en-US" sz="2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∀ </m:t>
                      </m:r>
                      <m:r>
                        <a:rPr lang="en-US" sz="2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𝑠</m:t>
                      </m:r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,</m:t>
                      </m:r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𝑎</m:t>
                      </m:r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𝜋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𝑉</m:t>
                          </m:r>
                        </m:sub>
                      </m:sSub>
                      <m:d>
                        <m:d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𝑠</m:t>
                          </m:r>
                        </m:e>
                      </m:d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=</m:t>
                      </m:r>
                      <m:func>
                        <m:func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20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argmax</m:t>
                              </m:r>
                            </m:e>
                            <m:lim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𝑎</m:t>
                              </m:r>
                            </m:lim>
                          </m:limLow>
                        </m:fName>
                        <m:e>
                          <m:nary>
                            <m:naryPr>
                              <m:chr m:val="∑"/>
                              <m:supHide m:val="on"/>
                              <m:ctrlP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naryPr>
                            <m:sub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𝑠</m:t>
                              </m:r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′</m:t>
                              </m:r>
                            </m:sub>
                            <m:sup/>
                            <m:e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𝑠</m:t>
                                      </m:r>
                                    </m:e>
                                    <m:sup>
                                      <m: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</m:e>
                                <m:e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𝑠</m:t>
                                  </m:r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,</m:t>
                                  </m:r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𝑎</m:t>
                                  </m:r>
                                </m:e>
                              </m:d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[</m:t>
                              </m:r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𝑅</m:t>
                              </m:r>
                              <m:d>
                                <m:dPr>
                                  <m:ctrlP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𝑠</m:t>
                                  </m:r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,</m:t>
                                  </m:r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𝑎</m:t>
                                  </m:r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,</m:t>
                                  </m:r>
                                  <m:sSup>
                                    <m:sSupPr>
                                      <m:ctrlP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𝑠</m:t>
                                      </m:r>
                                    </m:e>
                                    <m:sup>
                                      <m: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</m:e>
                              </m:d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+</m:t>
                              </m:r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𝛾</m:t>
                              </m:r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𝑉</m:t>
                              </m:r>
                              <m:d>
                                <m:dPr>
                                  <m:ctrlP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𝑠</m:t>
                                      </m:r>
                                    </m:e>
                                    <m:sup>
                                      <m: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</m:e>
                              </m:d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]</m:t>
                              </m:r>
                            </m:e>
                          </m:nary>
                        </m:e>
                      </m:func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,  ∀ </m:t>
                      </m:r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𝑠</m:t>
                      </m:r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sSubSupPr>
                        <m:e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𝑉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𝑘</m:t>
                          </m:r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+1</m:t>
                          </m:r>
                        </m:sub>
                        <m:sup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𝜋</m:t>
                          </m:r>
                        </m:sup>
                      </m:sSubSup>
                      <m:d>
                        <m:d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𝑠</m:t>
                          </m:r>
                        </m:e>
                      </m:d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naryPr>
                        <m:sub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𝑠</m:t>
                          </m:r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′</m:t>
                          </m:r>
                        </m:sub>
                        <m:sup/>
                        <m:e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𝑠</m:t>
                                  </m:r>
                                </m:e>
                                <m:sup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′</m:t>
                                  </m:r>
                                </m:sup>
                              </m:sSup>
                            </m:e>
                            <m:e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𝑠</m:t>
                              </m:r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,</m:t>
                              </m:r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𝜋</m:t>
                              </m:r>
                              <m:d>
                                <m:dPr>
                                  <m:ctrlP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𝑠</m:t>
                                  </m:r>
                                </m:e>
                              </m:d>
                            </m:e>
                          </m:d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[</m:t>
                          </m:r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𝑅</m:t>
                          </m:r>
                          <m:d>
                            <m:dPr>
                              <m:ctrlP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𝑠</m:t>
                              </m:r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,</m:t>
                              </m:r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𝜋</m:t>
                              </m:r>
                              <m:d>
                                <m:dPr>
                                  <m:ctrlP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𝑠</m:t>
                                  </m:r>
                                </m:e>
                              </m:d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,</m:t>
                              </m:r>
                              <m:sSup>
                                <m:sSupPr>
                                  <m:ctrlP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𝑠</m:t>
                                  </m:r>
                                </m:e>
                                <m:sup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′</m:t>
                                  </m:r>
                                </m:sup>
                              </m:sSup>
                            </m:e>
                          </m:d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+</m:t>
                          </m:r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𝛾</m:t>
                          </m:r>
                          <m:sSubSup>
                            <m:sSubSupPr>
                              <m:ctrlP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sSubSupPr>
                            <m:e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𝑘</m:t>
                              </m:r>
                            </m:sub>
                            <m:sup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𝜋</m:t>
                              </m:r>
                            </m:sup>
                          </m:sSubSup>
                          <m:d>
                            <m:dPr>
                              <m:ctrlP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𝑠</m:t>
                                  </m:r>
                                </m:e>
                                <m:sup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′</m:t>
                                  </m:r>
                                </m:sup>
                              </m:sSup>
                            </m:e>
                          </m:d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]</m:t>
                          </m:r>
                        </m:e>
                      </m:nary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,  ∀ </m:t>
                      </m:r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𝑠</m:t>
                      </m:r>
                    </m:oMath>
                  </m:oMathPara>
                </a14:m>
                <a:endParaRPr lang="en-US" sz="2000" b="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𝜋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𝑛𝑒𝑤</m:t>
                          </m:r>
                        </m:sub>
                      </m:sSub>
                      <m:d>
                        <m:d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𝑠</m:t>
                          </m:r>
                        </m:e>
                      </m:d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=</m:t>
                      </m:r>
                      <m:func>
                        <m:func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20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argmax</m:t>
                              </m:r>
                            </m:e>
                            <m:lim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𝑎</m:t>
                              </m:r>
                            </m:lim>
                          </m:limLow>
                        </m:fName>
                        <m:e>
                          <m:nary>
                            <m:naryPr>
                              <m:chr m:val="∑"/>
                              <m:supHide m:val="on"/>
                              <m:ctrlP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naryPr>
                            <m:sub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𝑠</m:t>
                              </m:r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′</m:t>
                              </m:r>
                            </m:sub>
                            <m:sup/>
                            <m:e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𝑠</m:t>
                                      </m:r>
                                    </m:e>
                                    <m:sup>
                                      <m: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</m:e>
                                <m:e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𝑠</m:t>
                                  </m:r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,</m:t>
                                  </m:r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𝑎</m:t>
                                  </m:r>
                                </m:e>
                              </m:d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𝑅</m:t>
                                  </m:r>
                                  <m:d>
                                    <m:dPr>
                                      <m:ctrlP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𝑠</m:t>
                                      </m:r>
                                      <m: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,</m:t>
                                      </m:r>
                                      <m: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𝑎</m:t>
                                      </m:r>
                                      <m: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,</m:t>
                                      </m:r>
                                      <m:sSup>
                                        <m:sSupPr>
                                          <m:ctrlPr>
                                            <a:rPr lang="en-US" sz="2000" b="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cs typeface="Calibri" panose="020F0502020204030204" pitchFamily="34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sz="2000" b="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cs typeface="Calibri" panose="020F0502020204030204" pitchFamily="34" charset="0"/>
                                            </a:rPr>
                                            <m:t>𝑠</m:t>
                                          </m:r>
                                        </m:e>
                                        <m:sup>
                                          <m:r>
                                            <a:rPr lang="en-US" sz="2000" b="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cs typeface="Calibri" panose="020F0502020204030204" pitchFamily="34" charset="0"/>
                                            </a:rPr>
                                            <m:t>′</m:t>
                                          </m:r>
                                        </m:sup>
                                      </m:sSup>
                                    </m:e>
                                  </m:d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+</m:t>
                                  </m:r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𝛾</m:t>
                                  </m:r>
                                  <m:sSup>
                                    <m:sSupPr>
                                      <m:ctrlP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𝑉</m:t>
                                      </m:r>
                                    </m:e>
                                    <m:sup>
                                      <m:sSub>
                                        <m:sSubPr>
                                          <m:ctrlPr>
                                            <a:rPr lang="en-US" sz="2000" b="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cs typeface="Calibri" panose="020F0502020204030204" pitchFamily="34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b="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cs typeface="Calibri" panose="020F0502020204030204" pitchFamily="34" charset="0"/>
                                            </a:rPr>
                                            <m:t>𝜋</m:t>
                                          </m:r>
                                        </m:e>
                                        <m:sub>
                                          <m:r>
                                            <a:rPr lang="en-US" sz="2000" b="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cs typeface="Calibri" panose="020F0502020204030204" pitchFamily="34" charset="0"/>
                                            </a:rPr>
                                            <m:t>𝑜𝑙𝑑</m:t>
                                          </m:r>
                                        </m:sub>
                                      </m:sSub>
                                    </m:sup>
                                  </m:sSup>
                                  <m:d>
                                    <m:dPr>
                                      <m:ctrlP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</m:ctrlPr>
                                    </m:dPr>
                                    <m:e>
                                      <m:sSup>
                                        <m:sSupPr>
                                          <m:ctrlPr>
                                            <a:rPr lang="en-US" sz="2000" b="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cs typeface="Calibri" panose="020F0502020204030204" pitchFamily="34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sz="2000" b="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cs typeface="Calibri" panose="020F0502020204030204" pitchFamily="34" charset="0"/>
                                            </a:rPr>
                                            <m:t>𝑠</m:t>
                                          </m:r>
                                        </m:e>
                                        <m:sup>
                                          <m:r>
                                            <a:rPr lang="en-US" sz="2000" b="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cs typeface="Calibri" panose="020F0502020204030204" pitchFamily="34" charset="0"/>
                                            </a:rPr>
                                            <m:t>′</m:t>
                                          </m:r>
                                        </m:sup>
                                      </m:sSup>
                                    </m:e>
                                  </m:d>
                                </m:e>
                              </m:d>
                            </m:e>
                          </m:nary>
                        </m:e>
                      </m:func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,  ∀ </m:t>
                      </m:r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𝑠</m:t>
                      </m:r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en-US" sz="20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AEE2CD8C-4A22-4AE7-AA0F-DE334113259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69920" y="1500991"/>
                <a:ext cx="7668491" cy="444224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5CFE5080-3736-406C-B5F6-692546EBD294}"/>
              </a:ext>
            </a:extLst>
          </p:cNvPr>
          <p:cNvSpPr txBox="1"/>
          <p:nvPr/>
        </p:nvSpPr>
        <p:spPr>
          <a:xfrm>
            <a:off x="684953" y="1901394"/>
            <a:ext cx="3155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Value iteration: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5C433AF-3AC2-42D0-A2AB-BFD65142C1A6}"/>
              </a:ext>
            </a:extLst>
          </p:cNvPr>
          <p:cNvSpPr txBox="1"/>
          <p:nvPr/>
        </p:nvSpPr>
        <p:spPr>
          <a:xfrm>
            <a:off x="684953" y="2669131"/>
            <a:ext cx="3155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Q-iteration: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59A69A-95DE-43AE-81CC-D59F00F3BDB7}"/>
              </a:ext>
            </a:extLst>
          </p:cNvPr>
          <p:cNvSpPr txBox="1"/>
          <p:nvPr/>
        </p:nvSpPr>
        <p:spPr>
          <a:xfrm>
            <a:off x="641906" y="3412597"/>
            <a:ext cx="3155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Policy extraction: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984B05-B157-4CEF-8A0C-C18ADC37E7B7}"/>
              </a:ext>
            </a:extLst>
          </p:cNvPr>
          <p:cNvSpPr txBox="1"/>
          <p:nvPr/>
        </p:nvSpPr>
        <p:spPr>
          <a:xfrm>
            <a:off x="641906" y="4895344"/>
            <a:ext cx="3155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Policy improvement: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9A3556B-553D-4B24-A170-5086D509BC0B}"/>
              </a:ext>
            </a:extLst>
          </p:cNvPr>
          <p:cNvSpPr txBox="1"/>
          <p:nvPr/>
        </p:nvSpPr>
        <p:spPr>
          <a:xfrm>
            <a:off x="641906" y="4151878"/>
            <a:ext cx="3155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Policy evaluation:</a:t>
            </a:r>
          </a:p>
        </p:txBody>
      </p:sp>
    </p:spTree>
    <p:extLst>
      <p:ext uri="{BB962C8B-B14F-4D97-AF65-F5344CB8AC3E}">
        <p14:creationId xmlns:p14="http://schemas.microsoft.com/office/powerpoint/2010/main" val="23811586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61C58-468C-4AAC-8A62-A254AE9B3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Piazza Poll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39AF69-5BD1-4A60-8756-A9D6B200EE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Which of the following are used in policy iteration?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AEE2CD8C-4A22-4AE7-AA0F-DE3341132592}"/>
                  </a:ext>
                </a:extLst>
              </p:cNvPr>
              <p:cNvSpPr txBox="1"/>
              <p:nvPr/>
            </p:nvSpPr>
            <p:spPr>
              <a:xfrm>
                <a:off x="3769920" y="1500991"/>
                <a:ext cx="7668491" cy="44422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en-US" sz="20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𝑉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𝑘</m:t>
                          </m:r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+</m:t>
                          </m:r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𝑠</m:t>
                          </m:r>
                        </m:e>
                      </m:d>
                      <m:r>
                        <a:rPr lang="en-US" sz="2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=</m:t>
                      </m:r>
                      <m:func>
                        <m:funcPr>
                          <m:ctrlP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sz="20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max</m:t>
                              </m:r>
                            </m:e>
                            <m:lim>
                              <m:r>
                                <a:rPr lang="en-US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𝑎</m:t>
                              </m:r>
                            </m:lim>
                          </m:limLow>
                        </m:fName>
                        <m:e>
                          <m:nary>
                            <m:naryPr>
                              <m:chr m:val="∑"/>
                              <m:supHide m:val="on"/>
                              <m:ctrlPr>
                                <a:rPr lang="en-US" sz="20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naryPr>
                            <m:sub>
                              <m:r>
                                <a:rPr lang="en-US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𝑠</m:t>
                              </m:r>
                              <m:r>
                                <a:rPr lang="en-US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′</m:t>
                              </m:r>
                            </m:sub>
                            <m:sup/>
                            <m:e>
                              <m:r>
                                <a:rPr lang="en-US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en-US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en-US" sz="20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𝑠</m:t>
                                      </m:r>
                                    </m:e>
                                    <m:sup>
                                      <m:r>
                                        <a:rPr lang="en-US" sz="20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</m:e>
                                <m:e>
                                  <m:r>
                                    <a:rPr lang="en-US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𝑠</m:t>
                                  </m:r>
                                  <m:r>
                                    <a:rPr lang="en-US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,</m:t>
                                  </m:r>
                                  <m:r>
                                    <a:rPr lang="en-US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𝑎</m:t>
                                  </m:r>
                                </m:e>
                              </m:d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0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𝑅</m:t>
                                  </m:r>
                                  <m:d>
                                    <m:dPr>
                                      <m:ctrlPr>
                                        <a:rPr lang="en-US" sz="20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0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𝑠</m:t>
                                      </m:r>
                                      <m:r>
                                        <a:rPr lang="en-US" sz="20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,</m:t>
                                      </m:r>
                                      <m:r>
                                        <a:rPr lang="en-US" sz="20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𝑎</m:t>
                                      </m:r>
                                      <m:r>
                                        <a:rPr lang="en-US" sz="20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,</m:t>
                                      </m:r>
                                      <m:sSup>
                                        <m:sSupPr>
                                          <m:ctrlPr>
                                            <a:rPr lang="en-US" sz="2000" i="1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cs typeface="Calibri" panose="020F0502020204030204" pitchFamily="34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sz="2000" i="1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cs typeface="Calibri" panose="020F0502020204030204" pitchFamily="34" charset="0"/>
                                            </a:rPr>
                                            <m:t>𝑠</m:t>
                                          </m:r>
                                        </m:e>
                                        <m:sup>
                                          <m:r>
                                            <a:rPr lang="en-US" sz="2000" i="1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cs typeface="Calibri" panose="020F0502020204030204" pitchFamily="34" charset="0"/>
                                            </a:rPr>
                                            <m:t>′</m:t>
                                          </m:r>
                                        </m:sup>
                                      </m:sSup>
                                    </m:e>
                                  </m:d>
                                  <m:r>
                                    <a:rPr lang="en-US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+</m:t>
                                  </m:r>
                                  <m:r>
                                    <a:rPr lang="en-US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𝛾</m:t>
                                  </m:r>
                                  <m:sSub>
                                    <m:sSubPr>
                                      <m:ctrlP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𝑉</m:t>
                                      </m:r>
                                    </m:e>
                                    <m:sub>
                                      <m: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0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</m:ctrlPr>
                                    </m:dPr>
                                    <m:e>
                                      <m:sSup>
                                        <m:sSupPr>
                                          <m:ctrlPr>
                                            <a:rPr lang="en-US" sz="2000" i="1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cs typeface="Calibri" panose="020F0502020204030204" pitchFamily="34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sz="2000" i="1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cs typeface="Calibri" panose="020F0502020204030204" pitchFamily="34" charset="0"/>
                                            </a:rPr>
                                            <m:t>𝑠</m:t>
                                          </m:r>
                                        </m:e>
                                        <m:sup>
                                          <m:r>
                                            <a:rPr lang="en-US" sz="2000" i="1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cs typeface="Calibri" panose="020F0502020204030204" pitchFamily="34" charset="0"/>
                                            </a:rPr>
                                            <m:t>′</m:t>
                                          </m:r>
                                        </m:sup>
                                      </m:sSup>
                                    </m:e>
                                  </m:d>
                                </m:e>
                              </m:d>
                            </m:e>
                          </m:nary>
                        </m:e>
                      </m:func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,  ∀ </m:t>
                      </m:r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𝑠</m:t>
                      </m:r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𝑄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𝑘</m:t>
                          </m:r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+</m:t>
                          </m:r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𝑠</m:t>
                          </m:r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,</m:t>
                          </m:r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𝑎</m:t>
                          </m:r>
                        </m:e>
                      </m:d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naryPr>
                        <m:sub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𝑠</m:t>
                          </m:r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′</m:t>
                          </m:r>
                        </m:sub>
                        <m:sup/>
                        <m:e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𝑠</m:t>
                                  </m:r>
                                </m:e>
                                <m:sup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′</m:t>
                                  </m:r>
                                </m:sup>
                              </m:sSup>
                            </m:e>
                            <m:e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𝑠</m:t>
                              </m:r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,</m:t>
                              </m:r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𝑎</m:t>
                              </m:r>
                            </m:e>
                          </m:d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[</m:t>
                          </m:r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𝑅</m:t>
                          </m:r>
                          <m:d>
                            <m:dPr>
                              <m:ctrlP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𝑠</m:t>
                              </m:r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,</m:t>
                              </m:r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𝑎</m:t>
                              </m:r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,</m:t>
                              </m:r>
                              <m:sSup>
                                <m:sSupPr>
                                  <m:ctrlP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𝑠</m:t>
                                  </m:r>
                                </m:e>
                                <m:sup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′</m:t>
                                  </m:r>
                                </m:sup>
                              </m:sSup>
                            </m:e>
                          </m:d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+</m:t>
                          </m:r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𝛾</m:t>
                          </m:r>
                          <m:func>
                            <m:funcPr>
                              <m:ctrlP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funcPr>
                            <m:fName>
                              <m:limLow>
                                <m:limLowPr>
                                  <m:ctrlP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limLow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2000" b="0" i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max</m:t>
                                  </m:r>
                                </m:e>
                                <m:lim>
                                  <m:sSup>
                                    <m:sSupPr>
                                      <m:ctrlP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𝑎</m:t>
                                      </m:r>
                                    </m:e>
                                    <m:sup>
                                      <m: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</m:lim>
                              </m:limLow>
                            </m:fName>
                            <m:e>
                              <m:sSub>
                                <m:sSubPr>
                                  <m:ctrlP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𝑄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(</m:t>
                              </m:r>
                              <m:sSup>
                                <m:sSupPr>
                                  <m:ctrlP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𝑠</m:t>
                                  </m:r>
                                </m:e>
                                <m:sup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′</m:t>
                                  </m:r>
                                </m:sup>
                              </m:sSup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,</m:t>
                              </m:r>
                              <m:sSup>
                                <m:sSupPr>
                                  <m:ctrlP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𝑎</m:t>
                                  </m:r>
                                </m:e>
                                <m:sup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′</m:t>
                                  </m:r>
                                </m:sup>
                              </m:sSup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)]</m:t>
                              </m:r>
                            </m:e>
                          </m:func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,  </m:t>
                          </m:r>
                        </m:e>
                      </m:nary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   </m:t>
                      </m:r>
                      <m:r>
                        <a:rPr lang="en-US" sz="2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∀ </m:t>
                      </m:r>
                      <m:r>
                        <a:rPr lang="en-US" sz="2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𝑠</m:t>
                      </m:r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,</m:t>
                      </m:r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𝑎</m:t>
                      </m:r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𝜋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𝑉</m:t>
                          </m:r>
                        </m:sub>
                      </m:sSub>
                      <m:d>
                        <m:d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𝑠</m:t>
                          </m:r>
                        </m:e>
                      </m:d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=</m:t>
                      </m:r>
                      <m:func>
                        <m:func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20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argmax</m:t>
                              </m:r>
                            </m:e>
                            <m:lim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𝑎</m:t>
                              </m:r>
                            </m:lim>
                          </m:limLow>
                        </m:fName>
                        <m:e>
                          <m:nary>
                            <m:naryPr>
                              <m:chr m:val="∑"/>
                              <m:supHide m:val="on"/>
                              <m:ctrlP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naryPr>
                            <m:sub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𝑠</m:t>
                              </m:r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′</m:t>
                              </m:r>
                            </m:sub>
                            <m:sup/>
                            <m:e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𝑠</m:t>
                                      </m:r>
                                    </m:e>
                                    <m:sup>
                                      <m: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</m:e>
                                <m:e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𝑠</m:t>
                                  </m:r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,</m:t>
                                  </m:r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𝑎</m:t>
                                  </m:r>
                                </m:e>
                              </m:d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[</m:t>
                              </m:r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𝑅</m:t>
                              </m:r>
                              <m:d>
                                <m:dPr>
                                  <m:ctrlP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𝑠</m:t>
                                  </m:r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,</m:t>
                                  </m:r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𝑎</m:t>
                                  </m:r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,</m:t>
                                  </m:r>
                                  <m:sSup>
                                    <m:sSupPr>
                                      <m:ctrlP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𝑠</m:t>
                                      </m:r>
                                    </m:e>
                                    <m:sup>
                                      <m: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</m:e>
                              </m:d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+</m:t>
                              </m:r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𝛾</m:t>
                              </m:r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𝑉</m:t>
                              </m:r>
                              <m:d>
                                <m:dPr>
                                  <m:ctrlP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𝑠</m:t>
                                      </m:r>
                                    </m:e>
                                    <m:sup>
                                      <m: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</m:e>
                              </m:d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]</m:t>
                              </m:r>
                            </m:e>
                          </m:nary>
                        </m:e>
                      </m:func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,  ∀ </m:t>
                      </m:r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𝑠</m:t>
                      </m:r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sSubSupPr>
                        <m:e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𝑉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𝑘</m:t>
                          </m:r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+</m:t>
                          </m:r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1</m:t>
                          </m:r>
                        </m:sub>
                        <m:sup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𝜋</m:t>
                          </m:r>
                        </m:sup>
                      </m:sSubSup>
                      <m:d>
                        <m:d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𝑠</m:t>
                          </m:r>
                        </m:e>
                      </m:d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naryPr>
                        <m:sub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𝑠</m:t>
                          </m:r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′</m:t>
                          </m:r>
                        </m:sub>
                        <m:sup/>
                        <m:e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𝑠</m:t>
                                  </m:r>
                                </m:e>
                                <m:sup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′</m:t>
                                  </m:r>
                                </m:sup>
                              </m:sSup>
                            </m:e>
                            <m:e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𝑠</m:t>
                              </m:r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,</m:t>
                              </m:r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𝜋</m:t>
                              </m:r>
                              <m:d>
                                <m:dPr>
                                  <m:ctrlP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𝑠</m:t>
                                  </m:r>
                                </m:e>
                              </m:d>
                            </m:e>
                          </m:d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[</m:t>
                          </m:r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𝑅</m:t>
                          </m:r>
                          <m:d>
                            <m:dPr>
                              <m:ctrlP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𝑠</m:t>
                              </m:r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,</m:t>
                              </m:r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𝜋</m:t>
                              </m:r>
                              <m:d>
                                <m:dPr>
                                  <m:ctrlP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𝑠</m:t>
                                  </m:r>
                                </m:e>
                              </m:d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,</m:t>
                              </m:r>
                              <m:sSup>
                                <m:sSupPr>
                                  <m:ctrlP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𝑠</m:t>
                                  </m:r>
                                </m:e>
                                <m:sup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′</m:t>
                                  </m:r>
                                </m:sup>
                              </m:sSup>
                            </m:e>
                          </m:d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+</m:t>
                          </m:r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𝛾</m:t>
                          </m:r>
                          <m:sSubSup>
                            <m:sSubSupPr>
                              <m:ctrlP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sSubSupPr>
                            <m:e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𝑘</m:t>
                              </m:r>
                            </m:sub>
                            <m:sup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𝜋</m:t>
                              </m:r>
                            </m:sup>
                          </m:sSubSup>
                          <m:d>
                            <m:dPr>
                              <m:ctrlP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𝑠</m:t>
                                  </m:r>
                                </m:e>
                                <m:sup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′</m:t>
                                  </m:r>
                                </m:sup>
                              </m:sSup>
                            </m:e>
                          </m:d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]</m:t>
                          </m:r>
                        </m:e>
                      </m:nary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,  ∀ </m:t>
                      </m:r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𝑠</m:t>
                      </m:r>
                    </m:oMath>
                  </m:oMathPara>
                </a14:m>
                <a:endParaRPr lang="en-US" sz="2000" b="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𝜋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𝑛𝑒𝑤</m:t>
                          </m:r>
                        </m:sub>
                      </m:sSub>
                      <m:d>
                        <m:d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𝑠</m:t>
                          </m:r>
                        </m:e>
                      </m:d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=</m:t>
                      </m:r>
                      <m:func>
                        <m:func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20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argmax</m:t>
                              </m:r>
                            </m:e>
                            <m:lim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𝑎</m:t>
                              </m:r>
                            </m:lim>
                          </m:limLow>
                        </m:fName>
                        <m:e>
                          <m:nary>
                            <m:naryPr>
                              <m:chr m:val="∑"/>
                              <m:supHide m:val="on"/>
                              <m:ctrlP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naryPr>
                            <m:sub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𝑠</m:t>
                              </m:r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′</m:t>
                              </m:r>
                            </m:sub>
                            <m:sup/>
                            <m:e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𝑠</m:t>
                                      </m:r>
                                    </m:e>
                                    <m:sup>
                                      <m: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</m:e>
                                <m:e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𝑠</m:t>
                                  </m:r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,</m:t>
                                  </m:r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𝑎</m:t>
                                  </m:r>
                                </m:e>
                              </m:d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𝑅</m:t>
                                  </m:r>
                                  <m:d>
                                    <m:dPr>
                                      <m:ctrlP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𝑠</m:t>
                                      </m:r>
                                      <m: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,</m:t>
                                      </m:r>
                                      <m: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𝑎</m:t>
                                      </m:r>
                                      <m: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,</m:t>
                                      </m:r>
                                      <m:sSup>
                                        <m:sSupPr>
                                          <m:ctrlPr>
                                            <a:rPr lang="en-US" sz="2000" b="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cs typeface="Calibri" panose="020F0502020204030204" pitchFamily="34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sz="2000" b="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cs typeface="Calibri" panose="020F0502020204030204" pitchFamily="34" charset="0"/>
                                            </a:rPr>
                                            <m:t>𝑠</m:t>
                                          </m:r>
                                        </m:e>
                                        <m:sup>
                                          <m:r>
                                            <a:rPr lang="en-US" sz="2000" b="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cs typeface="Calibri" panose="020F0502020204030204" pitchFamily="34" charset="0"/>
                                            </a:rPr>
                                            <m:t>′</m:t>
                                          </m:r>
                                        </m:sup>
                                      </m:sSup>
                                    </m:e>
                                  </m:d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+</m:t>
                                  </m:r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𝛾</m:t>
                                  </m:r>
                                  <m:sSup>
                                    <m:sSupPr>
                                      <m:ctrlP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𝑉</m:t>
                                      </m:r>
                                    </m:e>
                                    <m:sup>
                                      <m:sSub>
                                        <m:sSubPr>
                                          <m:ctrlPr>
                                            <a:rPr lang="en-US" sz="2000" b="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cs typeface="Calibri" panose="020F0502020204030204" pitchFamily="34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b="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cs typeface="Calibri" panose="020F0502020204030204" pitchFamily="34" charset="0"/>
                                            </a:rPr>
                                            <m:t>𝜋</m:t>
                                          </m:r>
                                        </m:e>
                                        <m:sub>
                                          <m:r>
                                            <a:rPr lang="en-US" sz="2000" b="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cs typeface="Calibri" panose="020F0502020204030204" pitchFamily="34" charset="0"/>
                                            </a:rPr>
                                            <m:t>𝑜𝑙𝑑</m:t>
                                          </m:r>
                                        </m:sub>
                                      </m:sSub>
                                    </m:sup>
                                  </m:sSup>
                                  <m:d>
                                    <m:dPr>
                                      <m:ctrlP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</m:ctrlPr>
                                    </m:dPr>
                                    <m:e>
                                      <m:sSup>
                                        <m:sSupPr>
                                          <m:ctrlPr>
                                            <a:rPr lang="en-US" sz="2000" b="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cs typeface="Calibri" panose="020F0502020204030204" pitchFamily="34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sz="2000" b="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cs typeface="Calibri" panose="020F0502020204030204" pitchFamily="34" charset="0"/>
                                            </a:rPr>
                                            <m:t>𝑠</m:t>
                                          </m:r>
                                        </m:e>
                                        <m:sup>
                                          <m:r>
                                            <a:rPr lang="en-US" sz="2000" b="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cs typeface="Calibri" panose="020F0502020204030204" pitchFamily="34" charset="0"/>
                                            </a:rPr>
                                            <m:t>′</m:t>
                                          </m:r>
                                        </m:sup>
                                      </m:sSup>
                                    </m:e>
                                  </m:d>
                                </m:e>
                              </m:d>
                            </m:e>
                          </m:nary>
                        </m:e>
                      </m:func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,  ∀ </m:t>
                      </m:r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𝑠</m:t>
                      </m:r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en-US" sz="20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AEE2CD8C-4A22-4AE7-AA0F-DE334113259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69920" y="1500991"/>
                <a:ext cx="7668491" cy="444224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5CFE5080-3736-406C-B5F6-692546EBD294}"/>
              </a:ext>
            </a:extLst>
          </p:cNvPr>
          <p:cNvSpPr txBox="1"/>
          <p:nvPr/>
        </p:nvSpPr>
        <p:spPr>
          <a:xfrm>
            <a:off x="684953" y="1901394"/>
            <a:ext cx="3155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Value iteration: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5C433AF-3AC2-42D0-A2AB-BFD65142C1A6}"/>
              </a:ext>
            </a:extLst>
          </p:cNvPr>
          <p:cNvSpPr txBox="1"/>
          <p:nvPr/>
        </p:nvSpPr>
        <p:spPr>
          <a:xfrm>
            <a:off x="684953" y="2669131"/>
            <a:ext cx="3155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Q-iteration: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59A69A-95DE-43AE-81CC-D59F00F3BDB7}"/>
              </a:ext>
            </a:extLst>
          </p:cNvPr>
          <p:cNvSpPr txBox="1"/>
          <p:nvPr/>
        </p:nvSpPr>
        <p:spPr>
          <a:xfrm>
            <a:off x="641906" y="3412597"/>
            <a:ext cx="3155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Policy extraction: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984B05-B157-4CEF-8A0C-C18ADC37E7B7}"/>
              </a:ext>
            </a:extLst>
          </p:cNvPr>
          <p:cNvSpPr txBox="1"/>
          <p:nvPr/>
        </p:nvSpPr>
        <p:spPr>
          <a:xfrm>
            <a:off x="641906" y="4895344"/>
            <a:ext cx="3155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Policy improvement: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9A3556B-553D-4B24-A170-5086D509BC0B}"/>
              </a:ext>
            </a:extLst>
          </p:cNvPr>
          <p:cNvSpPr txBox="1"/>
          <p:nvPr/>
        </p:nvSpPr>
        <p:spPr>
          <a:xfrm>
            <a:off x="641906" y="4151878"/>
            <a:ext cx="3155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Policy evaluation:</a:t>
            </a:r>
          </a:p>
        </p:txBody>
      </p:sp>
      <p:pic>
        <p:nvPicPr>
          <p:cNvPr id="11" name="Graphic 10" descr="Checkmark">
            <a:extLst>
              <a:ext uri="{FF2B5EF4-FFF2-40B4-BE49-F238E27FC236}">
                <a16:creationId xmlns:a16="http://schemas.microsoft.com/office/drawing/2014/main" id="{9CDB53F7-19C6-4DCF-AA67-AEE9F659E1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1441" y="4068058"/>
            <a:ext cx="401885" cy="504315"/>
          </a:xfrm>
          <a:prstGeom prst="rect">
            <a:avLst/>
          </a:prstGeom>
        </p:spPr>
      </p:pic>
      <p:pic>
        <p:nvPicPr>
          <p:cNvPr id="12" name="Graphic 11" descr="Checkmark">
            <a:extLst>
              <a:ext uri="{FF2B5EF4-FFF2-40B4-BE49-F238E27FC236}">
                <a16:creationId xmlns:a16="http://schemas.microsoft.com/office/drawing/2014/main" id="{AAC214D0-A9E3-488D-968B-100D3A8964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1440" y="4895344"/>
            <a:ext cx="401885" cy="504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4664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Reinforcement Learning</a:t>
            </a:r>
          </a:p>
        </p:txBody>
      </p:sp>
      <p:pic>
        <p:nvPicPr>
          <p:cNvPr id="6" name="Picture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252259" y="1596699"/>
            <a:ext cx="7882341" cy="442274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61C58-468C-4AAC-8A62-A254AE9B3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Reinforcement learning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C39AF69-5BD1-4A60-8756-A9D6B200EE8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What if we didn’t know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’|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r>
                  <a:rPr lang="en-US" dirty="0"/>
                  <a:t>and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’)</m:t>
                    </m:r>
                  </m:oMath>
                </a14:m>
                <a:r>
                  <a:rPr lang="en-US" dirty="0"/>
                  <a:t>?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C39AF69-5BD1-4A60-8756-A9D6B200EE8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 t="-50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AEE2CD8C-4A22-4AE7-AA0F-DE3341132592}"/>
                  </a:ext>
                </a:extLst>
              </p:cNvPr>
              <p:cNvSpPr txBox="1"/>
              <p:nvPr/>
            </p:nvSpPr>
            <p:spPr>
              <a:xfrm>
                <a:off x="3769920" y="1500991"/>
                <a:ext cx="7668491" cy="44422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en-US" sz="20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𝑉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𝑘</m:t>
                          </m:r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+1</m:t>
                          </m:r>
                        </m:sub>
                      </m:sSub>
                      <m:d>
                        <m:dPr>
                          <m:ctrlP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𝑠</m:t>
                          </m:r>
                        </m:e>
                      </m:d>
                      <m:r>
                        <a:rPr lang="en-US" sz="2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=</m:t>
                      </m:r>
                      <m:func>
                        <m:funcPr>
                          <m:ctrlP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sz="20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max</m:t>
                              </m:r>
                            </m:e>
                            <m:lim>
                              <m:r>
                                <a:rPr lang="en-US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𝑎</m:t>
                              </m:r>
                            </m:lim>
                          </m:limLow>
                        </m:fName>
                        <m:e>
                          <m:nary>
                            <m:naryPr>
                              <m:chr m:val="∑"/>
                              <m:supHide m:val="on"/>
                              <m:ctrlPr>
                                <a:rPr lang="en-US" sz="20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naryPr>
                            <m:sub>
                              <m:r>
                                <a:rPr lang="en-US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𝑠</m:t>
                              </m:r>
                              <m:r>
                                <a:rPr lang="en-US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′</m:t>
                              </m:r>
                            </m:sub>
                            <m:sup/>
                            <m:e>
                              <m:r>
                                <a:rPr lang="en-US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en-US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en-US" sz="20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𝑠</m:t>
                                      </m:r>
                                    </m:e>
                                    <m:sup>
                                      <m:r>
                                        <a:rPr lang="en-US" sz="20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</m:e>
                                <m:e>
                                  <m:r>
                                    <a:rPr lang="en-US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𝑠</m:t>
                                  </m:r>
                                  <m:r>
                                    <a:rPr lang="en-US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,</m:t>
                                  </m:r>
                                  <m:r>
                                    <a:rPr lang="en-US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𝑎</m:t>
                                  </m:r>
                                </m:e>
                              </m:d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0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𝑅</m:t>
                                  </m:r>
                                  <m:d>
                                    <m:dPr>
                                      <m:ctrlPr>
                                        <a:rPr lang="en-US" sz="20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0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𝑠</m:t>
                                      </m:r>
                                      <m:r>
                                        <a:rPr lang="en-US" sz="20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,</m:t>
                                      </m:r>
                                      <m:r>
                                        <a:rPr lang="en-US" sz="20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𝑎</m:t>
                                      </m:r>
                                      <m:r>
                                        <a:rPr lang="en-US" sz="20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,</m:t>
                                      </m:r>
                                      <m:sSup>
                                        <m:sSupPr>
                                          <m:ctrlPr>
                                            <a:rPr lang="en-US" sz="2000" i="1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cs typeface="Calibri" panose="020F0502020204030204" pitchFamily="34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sz="2000" i="1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cs typeface="Calibri" panose="020F0502020204030204" pitchFamily="34" charset="0"/>
                                            </a:rPr>
                                            <m:t>𝑠</m:t>
                                          </m:r>
                                        </m:e>
                                        <m:sup>
                                          <m:r>
                                            <a:rPr lang="en-US" sz="2000" i="1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cs typeface="Calibri" panose="020F0502020204030204" pitchFamily="34" charset="0"/>
                                            </a:rPr>
                                            <m:t>′</m:t>
                                          </m:r>
                                        </m:sup>
                                      </m:sSup>
                                    </m:e>
                                  </m:d>
                                  <m:r>
                                    <a:rPr lang="en-US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+</m:t>
                                  </m:r>
                                  <m:r>
                                    <a:rPr lang="en-US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𝛾</m:t>
                                  </m:r>
                                  <m:sSub>
                                    <m:sSubPr>
                                      <m:ctrlP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𝑉</m:t>
                                      </m:r>
                                    </m:e>
                                    <m:sub>
                                      <m: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0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</m:ctrlPr>
                                    </m:dPr>
                                    <m:e>
                                      <m:sSup>
                                        <m:sSupPr>
                                          <m:ctrlPr>
                                            <a:rPr lang="en-US" sz="2000" i="1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cs typeface="Calibri" panose="020F0502020204030204" pitchFamily="34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sz="2000" i="1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cs typeface="Calibri" panose="020F0502020204030204" pitchFamily="34" charset="0"/>
                                            </a:rPr>
                                            <m:t>𝑠</m:t>
                                          </m:r>
                                        </m:e>
                                        <m:sup>
                                          <m:r>
                                            <a:rPr lang="en-US" sz="2000" i="1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cs typeface="Calibri" panose="020F0502020204030204" pitchFamily="34" charset="0"/>
                                            </a:rPr>
                                            <m:t>′</m:t>
                                          </m:r>
                                        </m:sup>
                                      </m:sSup>
                                    </m:e>
                                  </m:d>
                                </m:e>
                              </m:d>
                            </m:e>
                          </m:nary>
                        </m:e>
                      </m:func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,  ∀ </m:t>
                      </m:r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𝑠</m:t>
                      </m:r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𝑄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𝑘</m:t>
                          </m:r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+1</m:t>
                          </m:r>
                        </m:sub>
                      </m:sSub>
                      <m:d>
                        <m:d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𝑠</m:t>
                          </m:r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,</m:t>
                          </m:r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𝑎</m:t>
                          </m:r>
                        </m:e>
                      </m:d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naryPr>
                        <m:sub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𝑠</m:t>
                          </m:r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′</m:t>
                          </m:r>
                        </m:sub>
                        <m:sup/>
                        <m:e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𝑠</m:t>
                                  </m:r>
                                </m:e>
                                <m:sup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′</m:t>
                                  </m:r>
                                </m:sup>
                              </m:sSup>
                            </m:e>
                            <m:e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𝑠</m:t>
                              </m:r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,</m:t>
                              </m:r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𝑎</m:t>
                              </m:r>
                            </m:e>
                          </m:d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[</m:t>
                          </m:r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𝑅</m:t>
                          </m:r>
                          <m:d>
                            <m:dPr>
                              <m:ctrlP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𝑠</m:t>
                              </m:r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,</m:t>
                              </m:r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𝑎</m:t>
                              </m:r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,</m:t>
                              </m:r>
                              <m:sSup>
                                <m:sSupPr>
                                  <m:ctrlP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𝑠</m:t>
                                  </m:r>
                                </m:e>
                                <m:sup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′</m:t>
                                  </m:r>
                                </m:sup>
                              </m:sSup>
                            </m:e>
                          </m:d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+</m:t>
                          </m:r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𝛾</m:t>
                          </m:r>
                          <m:func>
                            <m:funcPr>
                              <m:ctrlP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funcPr>
                            <m:fName>
                              <m:limLow>
                                <m:limLowPr>
                                  <m:ctrlP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limLow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2000" b="0" i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max</m:t>
                                  </m:r>
                                </m:e>
                                <m:lim>
                                  <m:sSup>
                                    <m:sSupPr>
                                      <m:ctrlP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𝑎</m:t>
                                      </m:r>
                                    </m:e>
                                    <m:sup>
                                      <m: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</m:lim>
                              </m:limLow>
                            </m:fName>
                            <m:e>
                              <m:sSub>
                                <m:sSubPr>
                                  <m:ctrlP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𝑄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(</m:t>
                              </m:r>
                              <m:sSup>
                                <m:sSupPr>
                                  <m:ctrlP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𝑠</m:t>
                                  </m:r>
                                </m:e>
                                <m:sup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′</m:t>
                                  </m:r>
                                </m:sup>
                              </m:sSup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,</m:t>
                              </m:r>
                              <m:sSup>
                                <m:sSupPr>
                                  <m:ctrlP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𝑎</m:t>
                                  </m:r>
                                </m:e>
                                <m:sup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′</m:t>
                                  </m:r>
                                </m:sup>
                              </m:sSup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)]</m:t>
                              </m:r>
                            </m:e>
                          </m:func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,  </m:t>
                          </m:r>
                        </m:e>
                      </m:nary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   </m:t>
                      </m:r>
                      <m:r>
                        <a:rPr lang="en-US" sz="2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∀ </m:t>
                      </m:r>
                      <m:r>
                        <a:rPr lang="en-US" sz="2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𝑠</m:t>
                      </m:r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,</m:t>
                      </m:r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𝑎</m:t>
                      </m:r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𝜋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𝑉</m:t>
                          </m:r>
                        </m:sub>
                      </m:sSub>
                      <m:d>
                        <m:d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𝑠</m:t>
                          </m:r>
                        </m:e>
                      </m:d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=</m:t>
                      </m:r>
                      <m:func>
                        <m:func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20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argmax</m:t>
                              </m:r>
                            </m:e>
                            <m:lim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𝑎</m:t>
                              </m:r>
                            </m:lim>
                          </m:limLow>
                        </m:fName>
                        <m:e>
                          <m:nary>
                            <m:naryPr>
                              <m:chr m:val="∑"/>
                              <m:supHide m:val="on"/>
                              <m:ctrlP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naryPr>
                            <m:sub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𝑠</m:t>
                              </m:r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′</m:t>
                              </m:r>
                            </m:sub>
                            <m:sup/>
                            <m:e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𝑠</m:t>
                                      </m:r>
                                    </m:e>
                                    <m:sup>
                                      <m: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</m:e>
                                <m:e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𝑠</m:t>
                                  </m:r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,</m:t>
                                  </m:r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𝑎</m:t>
                                  </m:r>
                                </m:e>
                              </m:d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[</m:t>
                              </m:r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𝑅</m:t>
                              </m:r>
                              <m:d>
                                <m:dPr>
                                  <m:ctrlP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𝑠</m:t>
                                  </m:r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,</m:t>
                                  </m:r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𝑎</m:t>
                                  </m:r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,</m:t>
                                  </m:r>
                                  <m:sSup>
                                    <m:sSupPr>
                                      <m:ctrlP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𝑠</m:t>
                                      </m:r>
                                    </m:e>
                                    <m:sup>
                                      <m: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</m:e>
                              </m:d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+</m:t>
                              </m:r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𝛾</m:t>
                              </m:r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𝑉</m:t>
                              </m:r>
                              <m:d>
                                <m:dPr>
                                  <m:ctrlP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𝑠</m:t>
                                      </m:r>
                                    </m:e>
                                    <m:sup>
                                      <m: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</m:e>
                              </m:d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]</m:t>
                              </m:r>
                            </m:e>
                          </m:nary>
                        </m:e>
                      </m:func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,  ∀ </m:t>
                      </m:r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𝑠</m:t>
                      </m:r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sSubSupPr>
                        <m:e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𝑉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𝑘</m:t>
                          </m:r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+1</m:t>
                          </m:r>
                        </m:sub>
                        <m:sup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𝜋</m:t>
                          </m:r>
                        </m:sup>
                      </m:sSubSup>
                      <m:d>
                        <m:d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𝑠</m:t>
                          </m:r>
                        </m:e>
                      </m:d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naryPr>
                        <m:sub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𝑠</m:t>
                          </m:r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′</m:t>
                          </m:r>
                        </m:sub>
                        <m:sup/>
                        <m:e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𝑠</m:t>
                                  </m:r>
                                </m:e>
                                <m:sup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′</m:t>
                                  </m:r>
                                </m:sup>
                              </m:sSup>
                            </m:e>
                            <m:e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𝑠</m:t>
                              </m:r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,</m:t>
                              </m:r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𝜋</m:t>
                              </m:r>
                              <m:d>
                                <m:dPr>
                                  <m:ctrlP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𝑠</m:t>
                                  </m:r>
                                </m:e>
                              </m:d>
                            </m:e>
                          </m:d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[</m:t>
                          </m:r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𝑅</m:t>
                          </m:r>
                          <m:d>
                            <m:dPr>
                              <m:ctrlP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𝑠</m:t>
                              </m:r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,</m:t>
                              </m:r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𝜋</m:t>
                              </m:r>
                              <m:d>
                                <m:dPr>
                                  <m:ctrlP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𝑠</m:t>
                                  </m:r>
                                </m:e>
                              </m:d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,</m:t>
                              </m:r>
                              <m:sSup>
                                <m:sSupPr>
                                  <m:ctrlP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𝑠</m:t>
                                  </m:r>
                                </m:e>
                                <m:sup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′</m:t>
                                  </m:r>
                                </m:sup>
                              </m:sSup>
                            </m:e>
                          </m:d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+</m:t>
                          </m:r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𝛾</m:t>
                          </m:r>
                          <m:sSubSup>
                            <m:sSubSupPr>
                              <m:ctrlP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sSubSupPr>
                            <m:e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𝑘</m:t>
                              </m:r>
                            </m:sub>
                            <m:sup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𝜋</m:t>
                              </m:r>
                            </m:sup>
                          </m:sSubSup>
                          <m:d>
                            <m:dPr>
                              <m:ctrlP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𝑠</m:t>
                                  </m:r>
                                </m:e>
                                <m:sup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′</m:t>
                                  </m:r>
                                </m:sup>
                              </m:sSup>
                            </m:e>
                          </m:d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]</m:t>
                          </m:r>
                        </m:e>
                      </m:nary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,  ∀ </m:t>
                      </m:r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𝑠</m:t>
                      </m:r>
                    </m:oMath>
                  </m:oMathPara>
                </a14:m>
                <a:endParaRPr lang="en-US" sz="2000" b="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𝜋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𝑛𝑒𝑤</m:t>
                          </m:r>
                        </m:sub>
                      </m:sSub>
                      <m:d>
                        <m:d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𝑠</m:t>
                          </m:r>
                        </m:e>
                      </m:d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=</m:t>
                      </m:r>
                      <m:func>
                        <m:func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20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argmax</m:t>
                              </m:r>
                            </m:e>
                            <m:lim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𝑎</m:t>
                              </m:r>
                            </m:lim>
                          </m:limLow>
                        </m:fName>
                        <m:e>
                          <m:nary>
                            <m:naryPr>
                              <m:chr m:val="∑"/>
                              <m:supHide m:val="on"/>
                              <m:ctrlP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naryPr>
                            <m:sub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𝑠</m:t>
                              </m:r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′</m:t>
                              </m:r>
                            </m:sub>
                            <m:sup/>
                            <m:e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𝑠</m:t>
                                      </m:r>
                                    </m:e>
                                    <m:sup>
                                      <m: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</m:e>
                                <m:e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𝑠</m:t>
                                  </m:r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,</m:t>
                                  </m:r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𝑎</m:t>
                                  </m:r>
                                </m:e>
                              </m:d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𝑅</m:t>
                                  </m:r>
                                  <m:d>
                                    <m:dPr>
                                      <m:ctrlP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𝑠</m:t>
                                      </m:r>
                                      <m: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,</m:t>
                                      </m:r>
                                      <m: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𝑎</m:t>
                                      </m:r>
                                      <m: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,</m:t>
                                      </m:r>
                                      <m:sSup>
                                        <m:sSupPr>
                                          <m:ctrlPr>
                                            <a:rPr lang="en-US" sz="2000" b="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cs typeface="Calibri" panose="020F0502020204030204" pitchFamily="34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sz="2000" b="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cs typeface="Calibri" panose="020F0502020204030204" pitchFamily="34" charset="0"/>
                                            </a:rPr>
                                            <m:t>𝑠</m:t>
                                          </m:r>
                                        </m:e>
                                        <m:sup>
                                          <m:r>
                                            <a:rPr lang="en-US" sz="2000" b="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cs typeface="Calibri" panose="020F0502020204030204" pitchFamily="34" charset="0"/>
                                            </a:rPr>
                                            <m:t>′</m:t>
                                          </m:r>
                                        </m:sup>
                                      </m:sSup>
                                    </m:e>
                                  </m:d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+</m:t>
                                  </m:r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𝛾</m:t>
                                  </m:r>
                                  <m:sSup>
                                    <m:sSupPr>
                                      <m:ctrlP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  <m:t>𝑉</m:t>
                                      </m:r>
                                    </m:e>
                                    <m:sup>
                                      <m:sSub>
                                        <m:sSubPr>
                                          <m:ctrlPr>
                                            <a:rPr lang="en-US" sz="2000" b="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cs typeface="Calibri" panose="020F0502020204030204" pitchFamily="34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b="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cs typeface="Calibri" panose="020F0502020204030204" pitchFamily="34" charset="0"/>
                                            </a:rPr>
                                            <m:t>𝜋</m:t>
                                          </m:r>
                                        </m:e>
                                        <m:sub>
                                          <m:r>
                                            <a:rPr lang="en-US" sz="2000" b="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cs typeface="Calibri" panose="020F0502020204030204" pitchFamily="34" charset="0"/>
                                            </a:rPr>
                                            <m:t>𝑜𝑙𝑑</m:t>
                                          </m:r>
                                        </m:sub>
                                      </m:sSub>
                                    </m:sup>
                                  </m:sSup>
                                  <m:d>
                                    <m:dPr>
                                      <m:ctrlPr>
                                        <a:rPr lang="en-US" sz="2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cs typeface="Calibri" panose="020F0502020204030204" pitchFamily="34" charset="0"/>
                                        </a:rPr>
                                      </m:ctrlPr>
                                    </m:dPr>
                                    <m:e>
                                      <m:sSup>
                                        <m:sSupPr>
                                          <m:ctrlPr>
                                            <a:rPr lang="en-US" sz="2000" b="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cs typeface="Calibri" panose="020F0502020204030204" pitchFamily="34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sz="2000" b="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cs typeface="Calibri" panose="020F0502020204030204" pitchFamily="34" charset="0"/>
                                            </a:rPr>
                                            <m:t>𝑠</m:t>
                                          </m:r>
                                        </m:e>
                                        <m:sup>
                                          <m:r>
                                            <a:rPr lang="en-US" sz="2000" b="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cs typeface="Calibri" panose="020F0502020204030204" pitchFamily="34" charset="0"/>
                                            </a:rPr>
                                            <m:t>′</m:t>
                                          </m:r>
                                        </m:sup>
                                      </m:sSup>
                                    </m:e>
                                  </m:d>
                                </m:e>
                              </m:d>
                            </m:e>
                          </m:nary>
                        </m:e>
                      </m:func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,  ∀ </m:t>
                      </m:r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𝑠</m:t>
                      </m:r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en-US" sz="20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AEE2CD8C-4A22-4AE7-AA0F-DE334113259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69920" y="1500991"/>
                <a:ext cx="7668491" cy="444224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5CFE5080-3736-406C-B5F6-692546EBD294}"/>
              </a:ext>
            </a:extLst>
          </p:cNvPr>
          <p:cNvSpPr txBox="1"/>
          <p:nvPr/>
        </p:nvSpPr>
        <p:spPr>
          <a:xfrm>
            <a:off x="684953" y="1901394"/>
            <a:ext cx="3155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Value iteration: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5C433AF-3AC2-42D0-A2AB-BFD65142C1A6}"/>
              </a:ext>
            </a:extLst>
          </p:cNvPr>
          <p:cNvSpPr txBox="1"/>
          <p:nvPr/>
        </p:nvSpPr>
        <p:spPr>
          <a:xfrm>
            <a:off x="684953" y="2669131"/>
            <a:ext cx="3155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Q-iteration: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59A69A-95DE-43AE-81CC-D59F00F3BDB7}"/>
              </a:ext>
            </a:extLst>
          </p:cNvPr>
          <p:cNvSpPr txBox="1"/>
          <p:nvPr/>
        </p:nvSpPr>
        <p:spPr>
          <a:xfrm>
            <a:off x="641906" y="3412597"/>
            <a:ext cx="3155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Policy extraction: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984B05-B157-4CEF-8A0C-C18ADC37E7B7}"/>
              </a:ext>
            </a:extLst>
          </p:cNvPr>
          <p:cNvSpPr txBox="1"/>
          <p:nvPr/>
        </p:nvSpPr>
        <p:spPr>
          <a:xfrm>
            <a:off x="641906" y="4895344"/>
            <a:ext cx="3155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Policy improvement: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9A3556B-553D-4B24-A170-5086D509BC0B}"/>
              </a:ext>
            </a:extLst>
          </p:cNvPr>
          <p:cNvSpPr txBox="1"/>
          <p:nvPr/>
        </p:nvSpPr>
        <p:spPr>
          <a:xfrm>
            <a:off x="641906" y="4151878"/>
            <a:ext cx="3155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Policy evaluation: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E2A36B3-EBEF-4630-99B2-446FBFA60A26}"/>
              </a:ext>
            </a:extLst>
          </p:cNvPr>
          <p:cNvSpPr/>
          <p:nvPr/>
        </p:nvSpPr>
        <p:spPr>
          <a:xfrm rot="20856672">
            <a:off x="5908678" y="2154463"/>
            <a:ext cx="1001936" cy="5728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5FBA4FD-4E76-49D5-9E30-241C1D5FD607}"/>
              </a:ext>
            </a:extLst>
          </p:cNvPr>
          <p:cNvSpPr/>
          <p:nvPr/>
        </p:nvSpPr>
        <p:spPr>
          <a:xfrm rot="20856672">
            <a:off x="7052267" y="2154462"/>
            <a:ext cx="1001936" cy="5728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F34CCC5-1BBD-41CA-9405-5B7F66E780EE}"/>
              </a:ext>
            </a:extLst>
          </p:cNvPr>
          <p:cNvSpPr/>
          <p:nvPr/>
        </p:nvSpPr>
        <p:spPr>
          <a:xfrm rot="20856672">
            <a:off x="5677356" y="2890321"/>
            <a:ext cx="1001936" cy="5728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B7F4219-6BCC-46C6-8956-E7EBF3BEEE3D}"/>
              </a:ext>
            </a:extLst>
          </p:cNvPr>
          <p:cNvSpPr/>
          <p:nvPr/>
        </p:nvSpPr>
        <p:spPr>
          <a:xfrm rot="20856672">
            <a:off x="6820945" y="2890320"/>
            <a:ext cx="1001936" cy="5728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00DD7FF-366E-4798-8A4A-C5A9AB9BC213}"/>
              </a:ext>
            </a:extLst>
          </p:cNvPr>
          <p:cNvSpPr/>
          <p:nvPr/>
        </p:nvSpPr>
        <p:spPr>
          <a:xfrm rot="20856672">
            <a:off x="6036584" y="3623658"/>
            <a:ext cx="1001936" cy="5728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62E7DA9-F4FC-463B-AE7D-21E866E40566}"/>
              </a:ext>
            </a:extLst>
          </p:cNvPr>
          <p:cNvSpPr/>
          <p:nvPr/>
        </p:nvSpPr>
        <p:spPr>
          <a:xfrm rot="20856672">
            <a:off x="7180173" y="3623657"/>
            <a:ext cx="1001936" cy="5728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CDF42A4-4B72-4970-A99D-CCEE3922D830}"/>
              </a:ext>
            </a:extLst>
          </p:cNvPr>
          <p:cNvSpPr/>
          <p:nvPr/>
        </p:nvSpPr>
        <p:spPr>
          <a:xfrm rot="21220573">
            <a:off x="5422902" y="4367763"/>
            <a:ext cx="1346195" cy="5831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110C226-DD5C-45D0-A987-B1C44EE031B9}"/>
              </a:ext>
            </a:extLst>
          </p:cNvPr>
          <p:cNvSpPr/>
          <p:nvPr/>
        </p:nvSpPr>
        <p:spPr>
          <a:xfrm rot="21220573">
            <a:off x="6881004" y="4367763"/>
            <a:ext cx="1346195" cy="5831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6DB0126-D176-4770-8113-D4325D27F70C}"/>
              </a:ext>
            </a:extLst>
          </p:cNvPr>
          <p:cNvSpPr/>
          <p:nvPr/>
        </p:nvSpPr>
        <p:spPr>
          <a:xfrm rot="20856672">
            <a:off x="6283707" y="5104737"/>
            <a:ext cx="1001936" cy="5728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06C884D-DFE2-4E8D-A3A9-4E223B1D5741}"/>
              </a:ext>
            </a:extLst>
          </p:cNvPr>
          <p:cNvSpPr/>
          <p:nvPr/>
        </p:nvSpPr>
        <p:spPr>
          <a:xfrm rot="20856672">
            <a:off x="7427296" y="5104736"/>
            <a:ext cx="1001936" cy="5728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723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2" grpId="0" animBg="1"/>
      <p:bldP spid="2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U-Turn Arrow 11"/>
          <p:cNvSpPr/>
          <p:nvPr/>
        </p:nvSpPr>
        <p:spPr>
          <a:xfrm rot="16200000">
            <a:off x="3429000" y="1828801"/>
            <a:ext cx="2209800" cy="1752600"/>
          </a:xfrm>
          <a:prstGeom prst="uturnArrow">
            <a:avLst>
              <a:gd name="adj1" fmla="val 12068"/>
              <a:gd name="adj2" fmla="val 18757"/>
              <a:gd name="adj3" fmla="val 25000"/>
              <a:gd name="adj4" fmla="val 43750"/>
              <a:gd name="adj5" fmla="val 92838"/>
            </a:avLst>
          </a:prstGeom>
          <a:solidFill>
            <a:schemeClr val="bg2">
              <a:lumMod val="40000"/>
              <a:lumOff val="6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Calibri"/>
              <a:cs typeface="Calibri"/>
            </a:endParaRPr>
          </a:p>
        </p:txBody>
      </p:sp>
      <p:sp>
        <p:nvSpPr>
          <p:cNvPr id="11" name="U-Turn Arrow 10"/>
          <p:cNvSpPr/>
          <p:nvPr/>
        </p:nvSpPr>
        <p:spPr>
          <a:xfrm rot="5400000">
            <a:off x="6248400" y="2057400"/>
            <a:ext cx="2209800" cy="1752600"/>
          </a:xfrm>
          <a:prstGeom prst="uturnArrow">
            <a:avLst>
              <a:gd name="adj1" fmla="val 12068"/>
              <a:gd name="adj2" fmla="val 18757"/>
              <a:gd name="adj3" fmla="val 25000"/>
              <a:gd name="adj4" fmla="val 43750"/>
              <a:gd name="adj5" fmla="val 64298"/>
            </a:avLst>
          </a:prstGeom>
          <a:solidFill>
            <a:schemeClr val="bg2">
              <a:lumMod val="40000"/>
              <a:lumOff val="6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Calibri"/>
              <a:cs typeface="Calibri"/>
            </a:endParaRPr>
          </a:p>
        </p:txBody>
      </p:sp>
      <p:sp>
        <p:nvSpPr>
          <p:cNvPr id="1740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ＭＳ Ｐゴシック" pitchFamily="34" charset="-128"/>
              </a:rPr>
              <a:t>Reinforcement Learning</a:t>
            </a:r>
          </a:p>
        </p:txBody>
      </p:sp>
      <p:sp>
        <p:nvSpPr>
          <p:cNvPr id="17410" name="Rectangle 3"/>
          <p:cNvSpPr>
            <a:spLocks noGrp="1" noChangeArrowheads="1"/>
          </p:cNvSpPr>
          <p:nvPr>
            <p:ph idx="1"/>
          </p:nvPr>
        </p:nvSpPr>
        <p:spPr>
          <a:xfrm>
            <a:off x="1905000" y="4419600"/>
            <a:ext cx="8382000" cy="2057401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800" dirty="0">
                <a:latin typeface="Calibri"/>
                <a:ea typeface="ＭＳ Ｐゴシック" pitchFamily="34" charset="-128"/>
                <a:cs typeface="Calibri"/>
              </a:rPr>
              <a:t>Basic idea:</a:t>
            </a:r>
          </a:p>
          <a:p>
            <a:pPr lvl="1">
              <a:lnSpc>
                <a:spcPct val="90000"/>
              </a:lnSpc>
            </a:pPr>
            <a:r>
              <a:rPr lang="en-US" sz="2400" dirty="0">
                <a:latin typeface="Calibri"/>
                <a:ea typeface="ＭＳ Ｐゴシック" pitchFamily="34" charset="-128"/>
                <a:cs typeface="Calibri"/>
              </a:rPr>
              <a:t>Receive feedback in the form of </a:t>
            </a:r>
            <a:r>
              <a:rPr lang="en-US" sz="2400" dirty="0">
                <a:solidFill>
                  <a:srgbClr val="CC0000"/>
                </a:solidFill>
                <a:latin typeface="Calibri"/>
                <a:ea typeface="ＭＳ Ｐゴシック" pitchFamily="34" charset="-128"/>
                <a:cs typeface="Calibri"/>
              </a:rPr>
              <a:t>rewards</a:t>
            </a:r>
          </a:p>
          <a:p>
            <a:pPr lvl="1">
              <a:lnSpc>
                <a:spcPct val="90000"/>
              </a:lnSpc>
            </a:pPr>
            <a:r>
              <a:rPr lang="en-US" sz="2400" dirty="0">
                <a:latin typeface="Calibri"/>
                <a:ea typeface="ＭＳ Ｐゴシック" pitchFamily="34" charset="-128"/>
                <a:cs typeface="Calibri"/>
              </a:rPr>
              <a:t>Agent’</a:t>
            </a:r>
            <a:r>
              <a:rPr lang="en-US" altLang="ja-JP" sz="2400" dirty="0">
                <a:latin typeface="Calibri"/>
                <a:ea typeface="ＭＳ Ｐゴシック" pitchFamily="34" charset="-128"/>
                <a:cs typeface="Calibri"/>
              </a:rPr>
              <a:t>s utility is defined by the reward function</a:t>
            </a:r>
          </a:p>
          <a:p>
            <a:pPr lvl="1">
              <a:lnSpc>
                <a:spcPct val="90000"/>
              </a:lnSpc>
            </a:pPr>
            <a:r>
              <a:rPr lang="en-US" sz="2400" dirty="0">
                <a:latin typeface="Calibri"/>
                <a:ea typeface="ＭＳ Ｐゴシック" pitchFamily="34" charset="-128"/>
                <a:cs typeface="Calibri"/>
              </a:rPr>
              <a:t>Must (learn to) act so as to </a:t>
            </a:r>
            <a:r>
              <a:rPr lang="en-US" sz="2400" dirty="0">
                <a:solidFill>
                  <a:srgbClr val="CC0000"/>
                </a:solidFill>
                <a:latin typeface="Calibri"/>
                <a:ea typeface="ＭＳ Ｐゴシック" pitchFamily="34" charset="-128"/>
                <a:cs typeface="Calibri"/>
              </a:rPr>
              <a:t>maximize expected rewards</a:t>
            </a:r>
          </a:p>
          <a:p>
            <a:pPr lvl="1">
              <a:lnSpc>
                <a:spcPct val="90000"/>
              </a:lnSpc>
            </a:pPr>
            <a:r>
              <a:rPr lang="en-US" sz="2400" dirty="0">
                <a:latin typeface="Calibri"/>
                <a:ea typeface="ＭＳ Ｐゴシック" pitchFamily="34" charset="-128"/>
                <a:cs typeface="Calibri"/>
              </a:rPr>
              <a:t>All learning is based on observed samples of outcomes!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4953000" y="3124200"/>
            <a:ext cx="2133600" cy="1143000"/>
          </a:xfrm>
          <a:prstGeom prst="roundRect">
            <a:avLst>
              <a:gd name="adj" fmla="val 40599"/>
            </a:avLst>
          </a:prstGeom>
          <a:solidFill>
            <a:srgbClr val="B5E3C8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dirty="0">
                <a:solidFill>
                  <a:schemeClr val="tx1"/>
                </a:solidFill>
                <a:latin typeface="Calibri"/>
                <a:cs typeface="Calibri"/>
              </a:rPr>
              <a:t>Environment</a:t>
            </a:r>
          </a:p>
        </p:txBody>
      </p:sp>
      <p:sp>
        <p:nvSpPr>
          <p:cNvPr id="10" name="Trapezoid 9"/>
          <p:cNvSpPr/>
          <p:nvPr/>
        </p:nvSpPr>
        <p:spPr>
          <a:xfrm>
            <a:off x="4953000" y="1447800"/>
            <a:ext cx="2133600" cy="1066800"/>
          </a:xfrm>
          <a:prstGeom prst="trapezoid">
            <a:avLst>
              <a:gd name="adj" fmla="val 58183"/>
            </a:avLst>
          </a:prstGeom>
          <a:solidFill>
            <a:srgbClr val="CCECFF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600" dirty="0">
              <a:solidFill>
                <a:schemeClr val="tx1"/>
              </a:solidFill>
              <a:latin typeface="Calibri"/>
              <a:cs typeface="Calibri"/>
            </a:endParaRPr>
          </a:p>
          <a:p>
            <a:pPr algn="ctr"/>
            <a:r>
              <a:rPr lang="en-US" sz="2600" dirty="0">
                <a:solidFill>
                  <a:schemeClr val="tx1"/>
                </a:solidFill>
                <a:latin typeface="Calibri"/>
                <a:cs typeface="Calibri"/>
              </a:rPr>
              <a:t>Agent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420100" y="2514600"/>
            <a:ext cx="1600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Calibri"/>
                <a:cs typeface="Calibri"/>
              </a:rPr>
              <a:t>Actions: a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019300" y="2293203"/>
            <a:ext cx="1600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Calibri"/>
                <a:cs typeface="Calibri"/>
              </a:rPr>
              <a:t>State: s</a:t>
            </a:r>
          </a:p>
          <a:p>
            <a:pPr algn="ctr"/>
            <a:r>
              <a:rPr lang="en-US" sz="2400" dirty="0">
                <a:solidFill>
                  <a:srgbClr val="C00000"/>
                </a:solidFill>
                <a:latin typeface="Calibri"/>
                <a:cs typeface="Calibri"/>
              </a:rPr>
              <a:t>Reward: r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POINT" val="latex"/>
  <p:tag name="SOURCE" val="\documentclass{slides}\pagestyle{empty}&#10;\usepackage[usenames]{color}&#10;\def\argmax{\mathop{\rm arg\,max}}&#10;\begin{document}&#10;\[&#10;\hat{T}(s, a, s')&#10;\]&#10;\end{document}&#10;"/>
  <p:tag name="FILENAME" val="txp_fig"/>
  <p:tag name="FORMAT" val="png16m"/>
  <p:tag name="RES" val="1200"/>
  <p:tag name="BLEND" val="0"/>
  <p:tag name="TRANSPARENT" val="0"/>
  <p:tag name="TBUG" val="0"/>
  <p:tag name="ALLOWFS" val="0"/>
  <p:tag name="ORIGWIDTH" val="88"/>
  <p:tag name="PICTUREFILESIZE" val="8393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POINT" val="latex"/>
  <p:tag name="SOURCE" val="\documentclass{article}\pagestyle{empty}&#10;\begin{document}&#10;&#10;\[&#10;\hat{P}(a) = \frac{\mbox{num}(a)}{N}&#10;\]&#10;&#10;\end{document}&#10;"/>
  <p:tag name="FILENAME" val="TP_tmp"/>
  <p:tag name="FORMAT" val="png16m"/>
  <p:tag name="RES" val="1200"/>
  <p:tag name="BLEND" val="0"/>
  <p:tag name="TRANSPARENT" val="1"/>
  <p:tag name="TBUG" val="0"/>
  <p:tag name="ALLOWFS" val="0"/>
  <p:tag name="ORIGWIDTH" val="68"/>
  <p:tag name="PICTUREFILESIZE" val="637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POINT" val="latex"/>
  <p:tag name="SOURCE" val="\documentclass{article}\pagestyle{empty}&#10;\begin{document}&#10;&#10;\[&#10;E[A] \approx \frac{1}{N} \sum_i a_i&#10;\]&#10;&#10;\end{document}&#10;"/>
  <p:tag name="FILENAME" val="TP_tmp"/>
  <p:tag name="FORMAT" val="png16m"/>
  <p:tag name="RES" val="1200"/>
  <p:tag name="BLEND" val="0"/>
  <p:tag name="TRANSPARENT" val="1"/>
  <p:tag name="TBUG" val="0"/>
  <p:tag name="ALLOWFS" val="0"/>
  <p:tag name="ORIGWIDTH" val="71"/>
  <p:tag name="PICTUREFILESIZE" val="7167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POINT" val="latex"/>
  <p:tag name="SOURCE" val="\documentclass{slides}\pagestyle{empty}&#10;\usepackage[usenames]{color}&#10;\def\argmax{\mathop{\rm arg\,max}}&#10;\begin{document}&#10;\[&#10;\textcolor{Black}{V_{k+1}^\pi(s) \leftarrow \sum_{s'} T(s, \pi(s), s') [R(s,\pi(s), s') + \gamma V_k^\pi(s')]}&#10;\]&#10;\end{document}&#10;"/>
  <p:tag name="FILENAME" val="txp_fig"/>
  <p:tag name="FORMAT" val="png16m"/>
  <p:tag name="RES" val="1200"/>
  <p:tag name="BLEND" val="0"/>
  <p:tag name="TRANSPARENT" val="0"/>
  <p:tag name="TBUG" val="0"/>
  <p:tag name="ALLOWFS" val="0"/>
  <p:tag name="ORIGWIDTH" val="494"/>
  <p:tag name="PICTUREFILESIZE" val="47294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POINT" val="latex"/>
  <p:tag name="SOURCE" val="\documentclass{slides}\pagestyle{empty}&#10;\usepackage[usenames]{color}&#10;\def\argmax{\mathop{\rm arg\,max}}&#10;\begin{document}&#10;\[&#10;\textcolor{Black}{V_{0}^\pi(s) = 0}&#10;\]&#10;\end{document}&#10;"/>
  <p:tag name="FILENAME" val="txp_fig"/>
  <p:tag name="FORMAT" val="png16m"/>
  <p:tag name="RES" val="1200"/>
  <p:tag name="BLEND" val="0"/>
  <p:tag name="TRANSPARENT" val="0"/>
  <p:tag name="TBUG" val="0"/>
  <p:tag name="ALLOWFS" val="0"/>
  <p:tag name="ORIGWIDTH" val="100"/>
  <p:tag name="PICTUREFILESIZE" val="882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POINT" val="latex"/>
  <p:tag name="SOURCE" val="\documentclass{slides}\pagestyle{empty}&#10;\usepackage[usenames]{color}&#10;\def\argmax{\mathop{\rm arg\,max}}&#10;\begin{document}&#10;\[&#10;V_{k+1}^\pi(s) \leftarrow \frac{1}{n} \sum_{i} \textcolor{OliveGreen}{sample_i}&#10;\]&#10;\end{document}&#10;"/>
  <p:tag name="FILENAME" val="txp_fig"/>
  <p:tag name="FORMAT" val="png16m"/>
  <p:tag name="RES" val="1200"/>
  <p:tag name="BLEND" val="0"/>
  <p:tag name="TRANSPARENT" val="0"/>
  <p:tag name="TBUG" val="0"/>
  <p:tag name="ALLOWFS" val="0"/>
  <p:tag name="ORIGWIDTH" val="230"/>
  <p:tag name="PICTUREFILESIZE" val="29806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POINT" val="latex"/>
  <p:tag name="SOURCE" val="\documentclass{slides}\pagestyle{empty}&#10;\usepackage[usenames]{color}&#10;\def\argmax{\mathop{\rm arg\,max}}&#10;\begin{document}&#10;\[&#10;\textcolor{OliveGreen}{sample_1 = R(s,\pi(s),s_1') +  \gamma V_k^\pi(s_1')}&#10;\]&#10;\end{document}&#10;"/>
  <p:tag name="FILENAME" val="txp_fig"/>
  <p:tag name="FORMAT" val="png16m"/>
  <p:tag name="RES" val="1200"/>
  <p:tag name="BLEND" val="0"/>
  <p:tag name="TRANSPARENT" val="0"/>
  <p:tag name="TBUG" val="0"/>
  <p:tag name="ALLOWFS" val="0"/>
  <p:tag name="ORIGWIDTH" val="341"/>
  <p:tag name="PICTUREFILESIZE" val="28116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POINT" val="latex"/>
  <p:tag name="SOURCE" val="\documentclass{slides}\pagestyle{empty}&#10;\usepackage[usenames]{color}&#10;\def\argmax{\mathop{\rm arg\,max}}&#10;\begin{document}&#10;\[&#10;\textcolor{OliveGreen}{sample_2 = R(s,\pi(s),s_2') +  \gamma V_k^\pi(s_2')}&#10;\]&#10;\end{document}&#10;"/>
  <p:tag name="FILENAME" val="txp_fig"/>
  <p:tag name="FORMAT" val="png16m"/>
  <p:tag name="RES" val="1200"/>
  <p:tag name="BLEND" val="0"/>
  <p:tag name="TRANSPARENT" val="0"/>
  <p:tag name="TBUG" val="0"/>
  <p:tag name="ALLOWFS" val="0"/>
  <p:tag name="ORIGWIDTH" val="341"/>
  <p:tag name="PICTUREFILESIZE" val="29956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POINT" val="latex"/>
  <p:tag name="SOURCE" val="\documentclass{slides}\pagestyle{empty}&#10;\usepackage[usenames]{color}&#10;\def\argmax{\mathop{\rm arg\,max}}&#10;\begin{document}&#10;\[&#10;\textcolor{OliveGreen}{sample_n = R(s,\pi(s),s_n') +  \gamma V_k^\pi(s_n')}&#10;\]&#10;\end{document}&#10;"/>
  <p:tag name="FILENAME" val="txp_fig"/>
  <p:tag name="FORMAT" val="png16m"/>
  <p:tag name="RES" val="1200"/>
  <p:tag name="BLEND" val="0"/>
  <p:tag name="TRANSPARENT" val="0"/>
  <p:tag name="TBUG" val="0"/>
  <p:tag name="ALLOWFS" val="0"/>
  <p:tag name="ORIGWIDTH" val="341"/>
  <p:tag name="PICTUREFILESIZE" val="29912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POINT" val="latex"/>
  <p:tag name="SOURCE" val="\documentclass{slides}\pagestyle{empty}&#10;\usepackage[usenames]{color}&#10;\def\argmax{\mathop{\rm arg\,max}}&#10;\begin{document}&#10;\[&#10;\textcolor{OliveGreen}{\cdots}&#10;\]&#10;\end{document}&#10;"/>
  <p:tag name="FILENAME" val="txp_fig"/>
  <p:tag name="FORMAT" val="png16m"/>
  <p:tag name="RES" val="1200"/>
  <p:tag name="BLEND" val="0"/>
  <p:tag name="TRANSPARENT" val="0"/>
  <p:tag name="TBUG" val="0"/>
  <p:tag name="ALLOWFS" val="0"/>
  <p:tag name="ORIGWIDTH" val="22"/>
  <p:tag name="PICTUREFILESIZE" val="658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POINT" val="latex"/>
  <p:tag name="SOURCE" val="\documentclass{slides}\pagestyle{empty}&#10;\usepackage[usenames]{color}&#10;\def\argmax{\mathop{\rm arg\,max}}&#10;\begin{document}&#10;\[&#10;\textcolor{Black}{V_{k+1}^\pi(s) \leftarrow \sum_{s'} T(s, \pi(s), s') [R(s,\pi(s), s') + \gamma V_k^\pi(s')]}&#10;\]&#10;\end{document}&#10;"/>
  <p:tag name="FILENAME" val="txp_fig"/>
  <p:tag name="FORMAT" val="png16m"/>
  <p:tag name="RES" val="1200"/>
  <p:tag name="BLEND" val="0"/>
  <p:tag name="TRANSPARENT" val="0"/>
  <p:tag name="TBUG" val="0"/>
  <p:tag name="ALLOWFS" val="0"/>
  <p:tag name="ORIGWIDTH" val="494"/>
  <p:tag name="PICTUREFILESIZE" val="4729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POINT" val="latex"/>
  <p:tag name="SOURCE" val="\documentclass{slides}\pagestyle{empty}&#10;\usepackage[usenames]{color}&#10;\def\argmax{\mathop{\rm arg\,max}}&#10;\begin{document}&#10;\[&#10;\hat{R}(s, a, s')&#10;\]&#10;\end{document}&#10;"/>
  <p:tag name="FILENAME" val="txp_fig"/>
  <p:tag name="FORMAT" val="png16m"/>
  <p:tag name="RES" val="1200"/>
  <p:tag name="BLEND" val="0"/>
  <p:tag name="TRANSPARENT" val="0"/>
  <p:tag name="TBUG" val="0"/>
  <p:tag name="ALLOWFS" val="0"/>
  <p:tag name="ORIGWIDTH" val="87"/>
  <p:tag name="PICTUREFILESIZE" val="8876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POINT" val="latex"/>
  <p:tag name="SOURCE" val="\documentclass{slides}\pagestyle{empty}&#10;\usepackage[usenames]{color}&#10;\def\argmax{\mathop{\rm arg\,max}}&#10;\begin{document}&#10;\[&#10;\textcolor{OliveGreen}{sample = R(s,\pi(s),s') +  \gamma V^\pi(s')}&#10;\]&#10;\end{document}&#10;"/>
  <p:tag name="FILENAME" val="txp_fig"/>
  <p:tag name="FORMAT" val="png16m"/>
  <p:tag name="RES" val="1200"/>
  <p:tag name="BLEND" val="0"/>
  <p:tag name="TRANSPARENT" val="0"/>
  <p:tag name="TBUG" val="0"/>
  <p:tag name="ALLOWFS" val="0"/>
  <p:tag name="ORIGWIDTH" val="319"/>
  <p:tag name="PICTUREFILESIZE" val="24756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POINT" val="latex"/>
  <p:tag name="SOURCE" val="\documentclass{slides}\pagestyle{empty}&#10;\usepackage[usenames]{color}&#10;\def\argmax{\mathop{\rm arg\,max}}&#10;\begin{document}&#10;\[&#10;V^\pi(s) \leftarrow (1-\alpha) V^\pi(s) + (\alpha) \textcolor{OliveGreen}{sample}&#10;\]&#10;\end{document}&#10;"/>
  <p:tag name="FILENAME" val="txp_fig"/>
  <p:tag name="FORMAT" val="png16m"/>
  <p:tag name="RES" val="1200"/>
  <p:tag name="BLEND" val="0"/>
  <p:tag name="TRANSPARENT" val="0"/>
  <p:tag name="TBUG" val="0"/>
  <p:tag name="ALLOWFS" val="0"/>
  <p:tag name="ORIGWIDTH" val="345"/>
  <p:tag name="PICTUREFILESIZE" val="25788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POINT" val="latex"/>
  <p:tag name="SOURCE" val="\documentclass{slides}\pagestyle{empty}&#10;\usepackage[usenames]{color}&#10;\def\argmax{\mathop{\rm arg\,max}}&#10;\begin{document}&#10;\[&#10;V^\pi(s) \leftarrow V^\pi(s) + \alpha (\textcolor{OliveGreen}{sample} - V^\pi(s))&#10;\]&#10;\end{document}&#10;"/>
  <p:tag name="FILENAME" val="txp_fig"/>
  <p:tag name="FORMAT" val="png16m"/>
  <p:tag name="RES" val="1200"/>
  <p:tag name="BLEND" val="0"/>
  <p:tag name="TRANSPARENT" val="0"/>
  <p:tag name="TBUG" val="0"/>
  <p:tag name="ALLOWFS" val="0"/>
  <p:tag name="ORIGWIDTH" val="355"/>
  <p:tag name="PICTUREFILESIZE" val="26692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POINT" val="latex"/>
  <p:tag name="SOURCE" val="\documentclass{slides}\pagestyle{empty}&#10;\usepackage[usenames]{color}&#10;\def\argmax{\mathop{\rm arg\,max}}&#10;\begin{document}&#10;\[&#10;\textcolor{BrickRed}{V^\pi(s) \leftarrow (1-\alpha) V^\pi(s) + \alpha \left[ \textcolor{Blue}{R(s,\pi(s),s') +  \gamma V^\pi(s')} \right]}&#10;\]&#10;\end{document}&#10;"/>
  <p:tag name="FILENAME" val="txp_fig"/>
  <p:tag name="FORMAT" val="png16m"/>
  <p:tag name="RES" val="1200"/>
  <p:tag name="BLEND" val="0"/>
  <p:tag name="TRANSPARENT" val="0"/>
  <p:tag name="TBUG" val="0"/>
  <p:tag name="ALLOWFS" val="0"/>
  <p:tag name="ORIGWIDTH" val="500"/>
  <p:tag name="PICTUREFILESIZE" val="39360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POINT" val="latex"/>
  <p:tag name="SOURCE" val="\documentclass{slides}\pagestyle{empty}&#10;\usepackage[usenames]{color}&#10;\def\argmax{\mathop{\rm arg\,max}}&#10;\begin{document}&#10;\[&#10;\textcolor{Blue}{\pi(s) = \argmax_a Q(s,a)}&#10;\]&#10;\end{document}&#10;"/>
  <p:tag name="FILENAME" val="txp_fig"/>
  <p:tag name="FORMAT" val="png16m"/>
  <p:tag name="RES" val="1200"/>
  <p:tag name="BLEND" val="0"/>
  <p:tag name="TRANSPARENT" val="0"/>
  <p:tag name="TBUG" val="0"/>
  <p:tag name="ALLOWFS" val="0"/>
  <p:tag name="ORIGWIDTH" val="218"/>
  <p:tag name="PICTUREFILESIZE" val="20834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POINT" val="latex"/>
  <p:tag name="SOURCE" val="\documentclass{slides}\pagestyle{empty}&#10;\usepackage[usenames]{color}&#10;\def\argmax{\mathop{\rm arg\,max}}&#10;\begin{document}&#10;\[&#10;\textcolor{OliveGreen}{Q(s,a) = \sum_{s'} T(s,a,s') \left[ R(s,a,s') + \gamma V(s') \right]}&#10;\]&#10;\end{document}&#10;"/>
  <p:tag name="FILENAME" val="txp_fig"/>
  <p:tag name="FORMAT" val="png16m"/>
  <p:tag name="RES" val="1200"/>
  <p:tag name="BLEND" val="0"/>
  <p:tag name="TRANSPARENT" val="0"/>
  <p:tag name="TBUG" val="0"/>
  <p:tag name="ALLOWFS" val="0"/>
  <p:tag name="ORIGWIDTH" val="413"/>
  <p:tag name="PICTUREFILESIZE" val="41270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POINT" val="latex"/>
  <p:tag name="SOURCE" val="\documentclass{slides}\pagestyle{empty}&#10;\usepackage[usenames]{color}&#10;\def\argmax{\mathop{\rm arg\,max}}&#10;\begin{document}&#10;\[&#10;\textcolor{Black}{V_{k+1}(s) \leftarrow \max_a \sum_{s'} T(s,a,s') \,\left[ R(s, a, s') + \gamma\, V_k(s')\right]}&#10;\]&#10;\end{document}&#10;"/>
  <p:tag name="FILENAME" val="txp_fig"/>
  <p:tag name="FORMAT" val="png16m"/>
  <p:tag name="RES" val="1200"/>
  <p:tag name="BLEND" val="0"/>
  <p:tag name="TRANSPARENT" val="0"/>
  <p:tag name="TBUG" val="0"/>
  <p:tag name="ALLOWFS" val="0"/>
  <p:tag name="ORIGWIDTH" val="484"/>
  <p:tag name="PICTUREFILESIZE" val="48339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POINT" val="latex"/>
  <p:tag name="SOURCE" val="\documentclass{slides}\pagestyle{empty}&#10;\usepackage[usenames]{color}&#10;\def\argmax{\mathop{\rm arg\,max}}&#10;\begin{document}&#10;\[&#10;\textcolor{Black}{Q_{k+1}(s,a) \leftarrow \sum_{s'} T(s,a,s') \,\left[ R(s, a, s') + \gamma\, \max_{a'} Q_k(s',a')\right]}&#10;\]&#10;\end{document}&#10;"/>
  <p:tag name="FILENAME" val="txp_fig"/>
  <p:tag name="FORMAT" val="png16m"/>
  <p:tag name="RES" val="1200"/>
  <p:tag name="BLEND" val="0"/>
  <p:tag name="TRANSPARENT" val="0"/>
  <p:tag name="TBUG" val="0"/>
  <p:tag name="ALLOWFS" val="0"/>
  <p:tag name="ORIGWIDTH" val="544"/>
  <p:tag name="PICTUREFILESIZE" val="56743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usepackage[usenames]{color}&#10;\def\argmax{\mathop{\rm arg\,max}}&#10;\begin{document}&#10;\[&#10;\textcolor{Blue}{Q(s,a)}&#10;\]&#10;\end{document}&#10;"/>
  <p:tag name="EXTERNALNAME" val="txp_fig"/>
  <p:tag name="BLEND" val="False"/>
  <p:tag name="TRANSPARENT" val="False"/>
  <p:tag name="KEEPFILES" val="False"/>
  <p:tag name="DEBUGPAUSE" val="False"/>
  <p:tag name="RESOLUTION" val="1200"/>
  <p:tag name="TIMEOUT" val="(none)"/>
  <p:tag name="BOXWIDTH" val="620"/>
  <p:tag name="BOXHEIGHT" val="374"/>
  <p:tag name="BOXFONT" val="10"/>
  <p:tag name="BOXWRAP" val="False"/>
  <p:tag name="WORKAROUNDTRANSPARENCYBUG" val="False"/>
  <p:tag name="ALLOWFONTSUBSTITUTION" val="False"/>
  <p:tag name="BITMAPFORMAT" val="png16m"/>
  <p:tag name="ORIGWIDTH" val="64"/>
  <p:tag name="PICTUREFILESIZE" val="7292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POINT" val="latex"/>
  <p:tag name="SOURCE" val="\documentclass{slides}\pagestyle{empty}&#10;\usepackage[usenames]{color}&#10;\def\argmax{\mathop{\rm arg\,max}}&#10;\begin{document}&#10;\[&#10;\textcolor{Blue}{Q(s,a) \leftarrow (1-\alpha) Q(s,a) + (\alpha) \left[ sample\right] }&#10;\]&#10;\end{document}&#10;"/>
  <p:tag name="FILENAME" val="txp_fig"/>
  <p:tag name="FORMAT" val="png16m"/>
  <p:tag name="RES" val="1200"/>
  <p:tag name="BLEND" val="0"/>
  <p:tag name="TRANSPARENT" val="0"/>
  <p:tag name="TBUG" val="0"/>
  <p:tag name="ALLOWFS" val="0"/>
  <p:tag name="MAGNIFICATION" val="1183"/>
  <p:tag name="ORIGWIDTH" val="379"/>
  <p:tag name="PICTUREFILESIZE" val="2768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POINT" val="latex"/>
  <p:tag name="SOURCE" val="\documentclass{slides}\pagestyle{empty}&#10;\usepackage[usenames]{color}&#10;\def\argmax{\mathop{\rm arg\,max}}&#10;\begin{document}&#10;\[&#10;\hat{T}(s, a, s')&#10;\]&#10;\end{document}&#10;"/>
  <p:tag name="FILENAME" val="txp_fig"/>
  <p:tag name="FORMAT" val="png16m"/>
  <p:tag name="RES" val="1200"/>
  <p:tag name="BLEND" val="0"/>
  <p:tag name="TRANSPARENT" val="0"/>
  <p:tag name="TBUG" val="0"/>
  <p:tag name="ALLOWFS" val="0"/>
  <p:tag name="ORIGWIDTH" val="88"/>
  <p:tag name="PICTUREFILESIZE" val="8393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usepackage[usenames]{color}&#10;\def\argmax{\mathop{\rm arg\,max}}&#10;\begin{document}&#10;\[&#10;\textcolor{Blue}{sample = R(s,a,s') + \gamma \max_{a'}Q(s',a')}&#10;\]&#10;\end{document}&#10;"/>
  <p:tag name="EXTERNALNAME" val="txp_fig"/>
  <p:tag name="BLEND" val="False"/>
  <p:tag name="TRANSPARENT" val="False"/>
  <p:tag name="KEEPFILES" val="False"/>
  <p:tag name="DEBUGPAUSE" val="False"/>
  <p:tag name="RESOLUTION" val="1200"/>
  <p:tag name="TIMEOUT" val="(none)"/>
  <p:tag name="BOXWIDTH" val="620"/>
  <p:tag name="BOXHEIGHT" val="374"/>
  <p:tag name="BOXFONT" val="10"/>
  <p:tag name="BOXWRAP" val="False"/>
  <p:tag name="WORKAROUNDTRANSPARENCYBUG" val="False"/>
  <p:tag name="ALLOWFONTSUBSTITUTION" val="False"/>
  <p:tag name="BITMAPFORMAT" val="png16m"/>
  <p:tag name="ORIGWIDTH" val="351"/>
  <p:tag name="PICTUREFILESIZE" val="33524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POINT" val="latex"/>
  <p:tag name="SOURCE" val="\documentclass{slides}\pagestyle{empty}&#10;\usepackage[usenames]{color}&#10;\def\argmax{\mathop{\rm arg\,max}}&#10;\begin{document}&#10;\[&#10;\textcolor{Black}{Q_{k+1}(s,a) \leftarrow \sum_{s'} T(s,a,s') \,\left[ R(s, a, s') + \gamma\, \max_{a'} Q_k(s',a')\right]}&#10;\]&#10;\end{document}&#10;"/>
  <p:tag name="FILENAME" val="txp_fig"/>
  <p:tag name="FORMAT" val="png16m"/>
  <p:tag name="RES" val="1200"/>
  <p:tag name="BLEND" val="0"/>
  <p:tag name="TRANSPARENT" val="0"/>
  <p:tag name="TBUG" val="0"/>
  <p:tag name="ALLOWFS" val="0"/>
  <p:tag name="ORIGWIDTH" val="544"/>
  <p:tag name="PICTUREFILESIZE" val="5674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POINT" val="latex"/>
  <p:tag name="SOURCE" val="\documentclass{slides}\pagestyle{empty}&#10;\usepackage[usenames]{color}&#10;\def\argmax{\mathop{\rm arg\,max}}&#10;\begin{document}&#10;\[&#10;\hat{R}(s, a, s')&#10;\]&#10;\end{document}&#10;"/>
  <p:tag name="FILENAME" val="txp_fig"/>
  <p:tag name="FORMAT" val="png16m"/>
  <p:tag name="RES" val="1200"/>
  <p:tag name="BLEND" val="0"/>
  <p:tag name="TRANSPARENT" val="0"/>
  <p:tag name="TBUG" val="0"/>
  <p:tag name="ALLOWFS" val="0"/>
  <p:tag name="ORIGWIDTH" val="87"/>
  <p:tag name="PICTUREFILESIZE" val="8876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POINT" val="latex"/>
  <p:tag name="SOURCE" val="\documentclass{slides}\pagestyle{empty}&#10;\usepackage[usenames]{color}&#10;\def\argmax{\mathop{\rm arg\,max}}&#10;\begin{document}&#10;\[&#10;\hat{T}(s, a, s')&#10;\]&#10;\end{document}&#10;"/>
  <p:tag name="FILENAME" val="txp_fig"/>
  <p:tag name="FORMAT" val="png16m"/>
  <p:tag name="RES" val="1200"/>
  <p:tag name="BLEND" val="0"/>
  <p:tag name="TRANSPARENT" val="0"/>
  <p:tag name="TBUG" val="0"/>
  <p:tag name="ALLOWFS" val="0"/>
  <p:tag name="ORIGWIDTH" val="88"/>
  <p:tag name="PICTUREFILESIZE" val="839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POINT" val="latex"/>
  <p:tag name="SOURCE" val="\documentclass{slides}\pagestyle{empty}&#10;\usepackage[usenames]{color}&#10;\def\argmax{\mathop{\rm arg\,max}}&#10;\begin{document}&#10;\[&#10;\hat{R}(s, a, s')&#10;\]&#10;\end{document}&#10;"/>
  <p:tag name="FILENAME" val="txp_fig"/>
  <p:tag name="FORMAT" val="png16m"/>
  <p:tag name="RES" val="1200"/>
  <p:tag name="BLEND" val="0"/>
  <p:tag name="TRANSPARENT" val="0"/>
  <p:tag name="TBUG" val="0"/>
  <p:tag name="ALLOWFS" val="0"/>
  <p:tag name="ORIGWIDTH" val="87"/>
  <p:tag name="PICTUREFILESIZE" val="8876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POINT" val="latex"/>
  <p:tag name="SOURCE" val="\documentclass{article}\pagestyle{empty}&#10;\begin{document}&#10;&#10;\[&#10;E[A] = \sum_a P(a) \cdot a&#10;\]&#10;&#10;\end{document}&#10;"/>
  <p:tag name="FILENAME" val="TP_tmp"/>
  <p:tag name="FORMAT" val="png16m"/>
  <p:tag name="RES" val="1200"/>
  <p:tag name="BLEND" val="0"/>
  <p:tag name="TRANSPARENT" val="1"/>
  <p:tag name="TBUG" val="0"/>
  <p:tag name="ALLOWFS" val="0"/>
  <p:tag name="ORIGWIDTH" val="84"/>
  <p:tag name="PICTUREFILESIZE" val="6828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POINT" val="latex"/>
  <p:tag name="SOURCE" val="\documentclass{article}\pagestyle{empty}&#10;\begin{document}&#10;&#10;\[&#10;= 0.35 \times 20 + \ldots&#10;\]&#10;&#10;\end{document}&#10;"/>
  <p:tag name="FILENAME" val="TP_tmp"/>
  <p:tag name="FORMAT" val="png16m"/>
  <p:tag name="RES" val="1200"/>
  <p:tag name="BLEND" val="0"/>
  <p:tag name="TRANSPARENT" val="1"/>
  <p:tag name="TBUG" val="0"/>
  <p:tag name="ALLOWFS" val="0"/>
  <p:tag name="ORIGWIDTH" val="74"/>
  <p:tag name="PICTUREFILESIZE" val="3832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POINT" val="latex"/>
  <p:tag name="SOURCE" val="\documentclass{article}\pagestyle{empty}&#10;\begin{document}&#10;&#10;\[&#10;E[A] \approx \sum_a \hat{P}(a) \cdot a&#10;\]&#10;&#10;\end{document}&#10;"/>
  <p:tag name="FILENAME" val="TP_tmp"/>
  <p:tag name="FORMAT" val="png16m"/>
  <p:tag name="RES" val="1200"/>
  <p:tag name="BLEND" val="0"/>
  <p:tag name="TRANSPARENT" val="1"/>
  <p:tag name="TBUG" val="0"/>
  <p:tag name="ALLOWFS" val="0"/>
  <p:tag name="ORIGWIDTH" val="84"/>
  <p:tag name="PICTUREFILESIZE" val="7592"/>
</p:tagLst>
</file>

<file path=ppt/theme/theme1.xml><?xml version="1.0" encoding="utf-8"?>
<a:theme xmlns:a="http://schemas.openxmlformats.org/drawingml/2006/main" name="Office Theme">
  <a:themeElements>
    <a:clrScheme name="Custom 5">
      <a:dk1>
        <a:sysClr val="windowText" lastClr="000000"/>
      </a:dk1>
      <a:lt1>
        <a:sysClr val="window" lastClr="FFFFFF"/>
      </a:lt1>
      <a:dk2>
        <a:srgbClr val="7030A0"/>
      </a:dk2>
      <a:lt2>
        <a:srgbClr val="E7E6E6"/>
      </a:lt2>
      <a:accent1>
        <a:srgbClr val="2E75B5"/>
      </a:accent1>
      <a:accent2>
        <a:srgbClr val="2E75B5"/>
      </a:accent2>
      <a:accent3>
        <a:srgbClr val="A5A5A5"/>
      </a:accent3>
      <a:accent4>
        <a:srgbClr val="FFC000"/>
      </a:accent4>
      <a:accent5>
        <a:srgbClr val="5B9BD5"/>
      </a:accent5>
      <a:accent6>
        <a:srgbClr val="2E75B5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.potx" id="{DA11FA2B-8FCA-4322-93DA-6C8F53468DA7}" vid="{856CF231-596A-4CB8-93D6-B29F8EE2888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10337</TotalTime>
  <Words>2366</Words>
  <Application>Microsoft Office PowerPoint</Application>
  <PresentationFormat>Widescreen</PresentationFormat>
  <Paragraphs>480</Paragraphs>
  <Slides>44</Slides>
  <Notes>5</Notes>
  <HiddenSlides>2</HiddenSlides>
  <MMClips>5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1" baseType="lpstr">
      <vt:lpstr>Arial</vt:lpstr>
      <vt:lpstr>Calibri Light</vt:lpstr>
      <vt:lpstr>Wingdings</vt:lpstr>
      <vt:lpstr>Cambria Math</vt:lpstr>
      <vt:lpstr>Calibri</vt:lpstr>
      <vt:lpstr>Office Theme</vt:lpstr>
      <vt:lpstr>Photo Editor Photo</vt:lpstr>
      <vt:lpstr>Announcements</vt:lpstr>
      <vt:lpstr>AI: Representation and Problem Solving </vt:lpstr>
      <vt:lpstr>Piazza Poll 1</vt:lpstr>
      <vt:lpstr>Piazza Poll 1</vt:lpstr>
      <vt:lpstr>Piazza Poll 2</vt:lpstr>
      <vt:lpstr>Piazza Poll 2</vt:lpstr>
      <vt:lpstr>Reinforcement Learning</vt:lpstr>
      <vt:lpstr>Reinforcement learning</vt:lpstr>
      <vt:lpstr>Reinforcement Learning</vt:lpstr>
      <vt:lpstr>Example: Learning to Walk</vt:lpstr>
      <vt:lpstr>Example: Learning to Walk</vt:lpstr>
      <vt:lpstr>Example: Learning to Walk</vt:lpstr>
      <vt:lpstr>Example: Learning to Walk</vt:lpstr>
      <vt:lpstr>Example: Sidewinding</vt:lpstr>
      <vt:lpstr>Example: Toddler Robot</vt:lpstr>
      <vt:lpstr>The Crawler!</vt:lpstr>
      <vt:lpstr>Demo Crawler Bot</vt:lpstr>
      <vt:lpstr>Reinforcement Learning</vt:lpstr>
      <vt:lpstr>Offline (MDPs) vs. Online (RL)</vt:lpstr>
      <vt:lpstr>Model-Based Learning</vt:lpstr>
      <vt:lpstr>Model-Based Learning</vt:lpstr>
      <vt:lpstr>Example: Model-Based Learning</vt:lpstr>
      <vt:lpstr>Example: Model-Based Learning</vt:lpstr>
      <vt:lpstr>Example: Expected Age</vt:lpstr>
      <vt:lpstr>Model-Free Learning</vt:lpstr>
      <vt:lpstr>Passive Reinforcement Learning</vt:lpstr>
      <vt:lpstr>Passive Reinforcement Learning</vt:lpstr>
      <vt:lpstr>Direct Evaluation</vt:lpstr>
      <vt:lpstr>Example: Direct Evaluation</vt:lpstr>
      <vt:lpstr>Problems with Direct Evaluation</vt:lpstr>
      <vt:lpstr>Why Not Use Policy Evaluation?</vt:lpstr>
      <vt:lpstr>Sample-Based Policy Evaluation?</vt:lpstr>
      <vt:lpstr>Temporal Difference Learning</vt:lpstr>
      <vt:lpstr>Temporal Difference Learning</vt:lpstr>
      <vt:lpstr>Exponential Moving Average</vt:lpstr>
      <vt:lpstr>Example: Temporal Difference Learning</vt:lpstr>
      <vt:lpstr>Problems with TD Value Learning</vt:lpstr>
      <vt:lpstr>Active Reinforcement Learning</vt:lpstr>
      <vt:lpstr>Active Reinforcement Learning</vt:lpstr>
      <vt:lpstr>Detour: Q-Value Iteration</vt:lpstr>
      <vt:lpstr>Q-Learning</vt:lpstr>
      <vt:lpstr>Demo Q-Learning -- Gridworld</vt:lpstr>
      <vt:lpstr>Demo Q-Learning -- Crawler</vt:lpstr>
      <vt:lpstr>Q-Learning Properties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</dc:title>
  <dc:creator>Pat Virtue</dc:creator>
  <cp:lastModifiedBy>Pat Virtue</cp:lastModifiedBy>
  <cp:revision>971</cp:revision>
  <cp:lastPrinted>2018-11-27T13:42:27Z</cp:lastPrinted>
  <dcterms:created xsi:type="dcterms:W3CDTF">2018-10-11T11:39:27Z</dcterms:created>
  <dcterms:modified xsi:type="dcterms:W3CDTF">2019-03-21T15:47:14Z</dcterms:modified>
</cp:coreProperties>
</file>